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jpg"/>
  <Override PartName="/ppt/media/image7.jpg" ContentType="image/jpg"/>
  <Override PartName="/ppt/media/image8.jpg" ContentType="image/jpg"/>
  <Override PartName="/ppt/media/image9.jpg" ContentType="image/jpg"/>
  <Override PartName="/ppt/media/image16.jpg" ContentType="image/jpg"/>
  <Override PartName="/ppt/media/image17.jpg" ContentType="image/jpg"/>
  <Override PartName="/ppt/media/image18.jpg" ContentType="image/jpg"/>
  <Override PartName="/ppt/media/image19.jpg" ContentType="image/jpg"/>
  <Override PartName="/ppt/media/image20.jpg" ContentType="image/jpg"/>
  <Override PartName="/ppt/media/image21.jpg" ContentType="image/jpg"/>
  <Override PartName="/ppt/media/image22.jpg" ContentType="image/jpg"/>
  <Override PartName="/ppt/media/image23.jpg" ContentType="image/jpg"/>
  <Override PartName="/ppt/media/image26.jpg" ContentType="image/jpg"/>
  <Override PartName="/ppt/media/image28.jpg" ContentType="image/jpg"/>
  <Override PartName="/ppt/media/image29.jpg" ContentType="image/jpg"/>
  <Override PartName="/ppt/media/image30.jpg" ContentType="image/jpg"/>
  <Override PartName="/ppt/media/image32.jpg" ContentType="image/jpg"/>
  <Override PartName="/ppt/media/image33.jpg" ContentType="image/jpg"/>
  <Override PartName="/ppt/media/image34.jpg" ContentType="image/jpg"/>
  <Override PartName="/ppt/media/image35.jpg" ContentType="image/jpg"/>
  <Override PartName="/ppt/media/image36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98" r:id="rId2"/>
    <p:sldId id="282" r:id="rId3"/>
    <p:sldId id="257" r:id="rId4"/>
    <p:sldId id="283" r:id="rId5"/>
    <p:sldId id="284" r:id="rId6"/>
    <p:sldId id="285" r:id="rId7"/>
    <p:sldId id="264" r:id="rId8"/>
    <p:sldId id="288" r:id="rId9"/>
    <p:sldId id="289" r:id="rId10"/>
    <p:sldId id="290" r:id="rId11"/>
    <p:sldId id="291" r:id="rId12"/>
    <p:sldId id="293" r:id="rId13"/>
    <p:sldId id="294" r:id="rId14"/>
    <p:sldId id="295" r:id="rId15"/>
    <p:sldId id="296" r:id="rId16"/>
    <p:sldId id="292" r:id="rId17"/>
    <p:sldId id="258" r:id="rId18"/>
    <p:sldId id="259" r:id="rId19"/>
    <p:sldId id="260" r:id="rId20"/>
    <p:sldId id="261" r:id="rId21"/>
    <p:sldId id="262" r:id="rId22"/>
    <p:sldId id="265" r:id="rId23"/>
    <p:sldId id="266" r:id="rId24"/>
    <p:sldId id="263" r:id="rId25"/>
    <p:sldId id="267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97" r:id="rId3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0"/>
    <p:restoredTop sz="93475"/>
  </p:normalViewPr>
  <p:slideViewPr>
    <p:cSldViewPr>
      <p:cViewPr varScale="1">
        <p:scale>
          <a:sx n="120" d="100"/>
          <a:sy n="120" d="100"/>
        </p:scale>
        <p:origin x="1664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BA897-4546-40DF-AD80-D6BCBDF1E0EE}" type="datetimeFigureOut">
              <a:rPr lang="en-ID" smtClean="0"/>
              <a:t>20/10/21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4AACCA-1364-4101-BF5C-4FE29A53386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8030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26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Laksmita Rahadianti, Aniati Murni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Classification and Perf.</a:t>
            </a:r>
            <a:r>
              <a:rPr spc="15" dirty="0"/>
              <a:t> </a:t>
            </a:r>
            <a:r>
              <a:rPr spc="-5" dirty="0"/>
              <a:t>Evaluation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Laksmita Rahadianti, Aniati Murni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Classification and Perf.</a:t>
            </a:r>
            <a:r>
              <a:rPr spc="15" dirty="0"/>
              <a:t> </a:t>
            </a:r>
            <a:r>
              <a:rPr spc="-5" dirty="0"/>
              <a:t>Evaluation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Laksmita Rahadianti, Aniati Murni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Classification and Perf.</a:t>
            </a:r>
            <a:r>
              <a:rPr spc="15" dirty="0"/>
              <a:t> </a:t>
            </a:r>
            <a:r>
              <a:rPr spc="-5" dirty="0"/>
              <a:t>Evaluation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Laksmita Rahadianti, Aniati Murni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Classification and Perf.</a:t>
            </a:r>
            <a:r>
              <a:rPr spc="15" dirty="0"/>
              <a:t> </a:t>
            </a:r>
            <a:r>
              <a:rPr spc="-5" dirty="0"/>
              <a:t>Evaluation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Laksmita Rahadianti, Aniati Murni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Classification and Perf.</a:t>
            </a:r>
            <a:r>
              <a:rPr spc="15" dirty="0"/>
              <a:t> </a:t>
            </a:r>
            <a:r>
              <a:rPr spc="-5" dirty="0"/>
              <a:t>Evaluation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518867"/>
            <a:ext cx="4404000" cy="34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1" y="4780100"/>
            <a:ext cx="3384900" cy="5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4814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30704" y="1757934"/>
            <a:ext cx="5477509" cy="1329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7542" y="1780308"/>
            <a:ext cx="6981190" cy="3904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07542" y="6479844"/>
            <a:ext cx="1592580" cy="1403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Laksmita Rahadianti, Aniati Murni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338829" y="6479844"/>
            <a:ext cx="2466340" cy="1403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Classification and Perf.</a:t>
            </a:r>
            <a:r>
              <a:rPr spc="15" dirty="0"/>
              <a:t> </a:t>
            </a:r>
            <a:r>
              <a:rPr spc="-5" dirty="0"/>
              <a:t>Evaluation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machine-learning/home/welcom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04;p24"/>
          <p:cNvPicPr preferRelativeResize="0"/>
          <p:nvPr/>
        </p:nvPicPr>
        <p:blipFill rotWithShape="1">
          <a:blip r:embed="rId3">
            <a:alphaModFix/>
          </a:blip>
          <a:srcRect l="6664" t="30313" r="71617" b="59520"/>
          <a:stretch/>
        </p:blipFill>
        <p:spPr>
          <a:xfrm rot="12759175">
            <a:off x="6155272" y="4327512"/>
            <a:ext cx="1046473" cy="48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04;p24"/>
          <p:cNvPicPr preferRelativeResize="0"/>
          <p:nvPr/>
        </p:nvPicPr>
        <p:blipFill rotWithShape="1">
          <a:blip r:embed="rId3">
            <a:alphaModFix/>
          </a:blip>
          <a:srcRect l="6664" t="30313" r="71617" b="59520"/>
          <a:stretch/>
        </p:blipFill>
        <p:spPr>
          <a:xfrm rot="6904206">
            <a:off x="6574568" y="1926141"/>
            <a:ext cx="1046473" cy="48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04;p24"/>
          <p:cNvPicPr preferRelativeResize="0"/>
          <p:nvPr/>
        </p:nvPicPr>
        <p:blipFill rotWithShape="1">
          <a:blip r:embed="rId3">
            <a:alphaModFix/>
          </a:blip>
          <a:srcRect l="6664" t="30313" r="71617" b="59520"/>
          <a:stretch/>
        </p:blipFill>
        <p:spPr>
          <a:xfrm rot="9323274">
            <a:off x="1367561" y="1481372"/>
            <a:ext cx="2591991" cy="92849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02;p24"/>
          <p:cNvSpPr txBox="1">
            <a:spLocks/>
          </p:cNvSpPr>
          <p:nvPr/>
        </p:nvSpPr>
        <p:spPr>
          <a:xfrm>
            <a:off x="304800" y="3422528"/>
            <a:ext cx="6105815" cy="997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7200" b="1" i="0" u="none" strike="noStrike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Font typeface="Rajdhani"/>
              <a:buNone/>
              <a:defRPr sz="52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ctr"/>
            <a:r>
              <a:rPr lang="en-US" altLang="ko-KR" sz="5333" b="0" dirty="0">
                <a:solidFill>
                  <a:schemeClr val="bg1"/>
                </a:solidFill>
                <a:cs typeface="Arial" pitchFamily="34" charset="0"/>
              </a:rPr>
              <a:t>Machine Learning for Computer Vision</a:t>
            </a:r>
            <a:endParaRPr lang="ko-KR" altLang="en-US" sz="5333" b="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6" name="Google Shape;1794;p47">
            <a:extLst>
              <a:ext uri="{FF2B5EF4-FFF2-40B4-BE49-F238E27FC236}">
                <a16:creationId xmlns:a16="http://schemas.microsoft.com/office/drawing/2014/main" id="{ECCB981D-DE65-4C7E-811D-BB87BE1957E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6003569" y="1181791"/>
            <a:ext cx="3623191" cy="335279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27A1AC-10D5-2C44-BA3E-FC412F30F7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7E863E3-7F29-9E4D-B0C7-F89219B170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 flipV="1">
            <a:off x="696087" y="1667828"/>
            <a:ext cx="7583901" cy="160972"/>
          </a:xfrm>
          <a:custGeom>
            <a:avLst/>
            <a:gdLst/>
            <a:ahLst/>
            <a:cxnLst/>
            <a:rect l="l" t="t" r="r" b="b"/>
            <a:pathLst>
              <a:path w="3401695">
                <a:moveTo>
                  <a:pt x="0" y="0"/>
                </a:moveTo>
                <a:lnTo>
                  <a:pt x="3401568" y="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90453" y="302572"/>
            <a:ext cx="7583901" cy="139461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248" dirty="0"/>
              <a:t>Empat </a:t>
            </a:r>
            <a:r>
              <a:rPr spc="-319" dirty="0"/>
              <a:t>Jenis </a:t>
            </a:r>
            <a:r>
              <a:rPr spc="-296" dirty="0"/>
              <a:t>Teknik </a:t>
            </a:r>
            <a:r>
              <a:rPr spc="-240" dirty="0"/>
              <a:t>Pembelajaran</a:t>
            </a:r>
            <a:r>
              <a:rPr spc="-195" dirty="0"/>
              <a:t> </a:t>
            </a:r>
            <a:r>
              <a:rPr spc="-176" dirty="0"/>
              <a:t>Mesin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24306" y="5256504"/>
            <a:ext cx="6005513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350" dirty="0">
                <a:latin typeface="Carlito"/>
                <a:cs typeface="Carlito"/>
              </a:rPr>
              <a:t>Mohammed, M., </a:t>
            </a:r>
            <a:r>
              <a:rPr sz="1350" spc="-4" dirty="0">
                <a:latin typeface="Carlito"/>
                <a:cs typeface="Carlito"/>
              </a:rPr>
              <a:t>Khan, </a:t>
            </a:r>
            <a:r>
              <a:rPr sz="1350" dirty="0">
                <a:latin typeface="Carlito"/>
                <a:cs typeface="Carlito"/>
              </a:rPr>
              <a:t>M. </a:t>
            </a:r>
            <a:r>
              <a:rPr sz="1350" spc="-4" dirty="0">
                <a:latin typeface="Carlito"/>
                <a:cs typeface="Carlito"/>
              </a:rPr>
              <a:t>B., </a:t>
            </a:r>
            <a:r>
              <a:rPr sz="1350" dirty="0">
                <a:latin typeface="Carlito"/>
                <a:cs typeface="Carlito"/>
              </a:rPr>
              <a:t>&amp; </a:t>
            </a:r>
            <a:r>
              <a:rPr sz="1350" spc="-15" dirty="0">
                <a:latin typeface="Carlito"/>
                <a:cs typeface="Carlito"/>
              </a:rPr>
              <a:t>Bashier, </a:t>
            </a:r>
            <a:r>
              <a:rPr sz="1350" spc="-4" dirty="0">
                <a:latin typeface="Carlito"/>
                <a:cs typeface="Carlito"/>
              </a:rPr>
              <a:t>E. </a:t>
            </a:r>
            <a:r>
              <a:rPr sz="1350" dirty="0">
                <a:latin typeface="Carlito"/>
                <a:cs typeface="Carlito"/>
              </a:rPr>
              <a:t>B. M. </a:t>
            </a:r>
            <a:r>
              <a:rPr sz="1350" spc="-4" dirty="0">
                <a:latin typeface="Carlito"/>
                <a:cs typeface="Carlito"/>
              </a:rPr>
              <a:t>(2016). </a:t>
            </a:r>
            <a:r>
              <a:rPr sz="1350" i="1" spc="-4" dirty="0">
                <a:latin typeface="Carlito"/>
                <a:cs typeface="Carlito"/>
              </a:rPr>
              <a:t>Machine learning: algorithms  and </a:t>
            </a:r>
            <a:r>
              <a:rPr sz="1350" i="1" spc="-8" dirty="0">
                <a:latin typeface="Carlito"/>
                <a:cs typeface="Carlito"/>
              </a:rPr>
              <a:t>applications</a:t>
            </a:r>
            <a:r>
              <a:rPr sz="1350" spc="-8" dirty="0">
                <a:latin typeface="Carlito"/>
                <a:cs typeface="Carlito"/>
              </a:rPr>
              <a:t>. </a:t>
            </a:r>
            <a:r>
              <a:rPr sz="1350" spc="-11" dirty="0">
                <a:latin typeface="Carlito"/>
                <a:cs typeface="Carlito"/>
              </a:rPr>
              <a:t>Crc</a:t>
            </a:r>
            <a:r>
              <a:rPr sz="1350" spc="34" dirty="0">
                <a:latin typeface="Carlito"/>
                <a:cs typeface="Carlito"/>
              </a:rPr>
              <a:t> </a:t>
            </a:r>
            <a:r>
              <a:rPr sz="1350" spc="-8" dirty="0">
                <a:latin typeface="Carlito"/>
                <a:cs typeface="Carlito"/>
              </a:rPr>
              <a:t>Press.</a:t>
            </a:r>
            <a:endParaRPr sz="135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62702" y="3186445"/>
            <a:ext cx="1533525" cy="1102043"/>
            <a:chOff x="883602" y="3105594"/>
            <a:chExt cx="2044700" cy="1469390"/>
          </a:xfrm>
        </p:grpSpPr>
        <p:sp>
          <p:nvSpPr>
            <p:cNvPr id="7" name="object 7"/>
            <p:cNvSpPr/>
            <p:nvPr/>
          </p:nvSpPr>
          <p:spPr>
            <a:xfrm>
              <a:off x="1873503" y="3986784"/>
              <a:ext cx="76200" cy="588010"/>
            </a:xfrm>
            <a:custGeom>
              <a:avLst/>
              <a:gdLst/>
              <a:ahLst/>
              <a:cxnLst/>
              <a:rect l="l" t="t" r="r" b="b"/>
              <a:pathLst>
                <a:path w="76200" h="588010">
                  <a:moveTo>
                    <a:pt x="31751" y="511873"/>
                  </a:moveTo>
                  <a:lnTo>
                    <a:pt x="0" y="512191"/>
                  </a:lnTo>
                  <a:lnTo>
                    <a:pt x="38862" y="588010"/>
                  </a:lnTo>
                  <a:lnTo>
                    <a:pt x="69822" y="524510"/>
                  </a:lnTo>
                  <a:lnTo>
                    <a:pt x="31876" y="524510"/>
                  </a:lnTo>
                  <a:lnTo>
                    <a:pt x="31751" y="511873"/>
                  </a:lnTo>
                  <a:close/>
                </a:path>
                <a:path w="76200" h="588010">
                  <a:moveTo>
                    <a:pt x="44451" y="511746"/>
                  </a:moveTo>
                  <a:lnTo>
                    <a:pt x="31751" y="511873"/>
                  </a:lnTo>
                  <a:lnTo>
                    <a:pt x="31876" y="524510"/>
                  </a:lnTo>
                  <a:lnTo>
                    <a:pt x="44576" y="524383"/>
                  </a:lnTo>
                  <a:lnTo>
                    <a:pt x="44451" y="511746"/>
                  </a:lnTo>
                  <a:close/>
                </a:path>
                <a:path w="76200" h="588010">
                  <a:moveTo>
                    <a:pt x="76200" y="511429"/>
                  </a:moveTo>
                  <a:lnTo>
                    <a:pt x="44451" y="511746"/>
                  </a:lnTo>
                  <a:lnTo>
                    <a:pt x="44576" y="524383"/>
                  </a:lnTo>
                  <a:lnTo>
                    <a:pt x="31876" y="524510"/>
                  </a:lnTo>
                  <a:lnTo>
                    <a:pt x="69822" y="524510"/>
                  </a:lnTo>
                  <a:lnTo>
                    <a:pt x="76200" y="511429"/>
                  </a:lnTo>
                  <a:close/>
                </a:path>
                <a:path w="76200" h="588010">
                  <a:moveTo>
                    <a:pt x="39369" y="0"/>
                  </a:moveTo>
                  <a:lnTo>
                    <a:pt x="26669" y="0"/>
                  </a:lnTo>
                  <a:lnTo>
                    <a:pt x="31751" y="511873"/>
                  </a:lnTo>
                  <a:lnTo>
                    <a:pt x="44451" y="511746"/>
                  </a:lnTo>
                  <a:lnTo>
                    <a:pt x="39369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891539" y="3113532"/>
              <a:ext cx="2028825" cy="873760"/>
            </a:xfrm>
            <a:custGeom>
              <a:avLst/>
              <a:gdLst/>
              <a:ahLst/>
              <a:cxnLst/>
              <a:rect l="l" t="t" r="r" b="b"/>
              <a:pathLst>
                <a:path w="2028825" h="873760">
                  <a:moveTo>
                    <a:pt x="1882902" y="0"/>
                  </a:moveTo>
                  <a:lnTo>
                    <a:pt x="145541" y="0"/>
                  </a:lnTo>
                  <a:lnTo>
                    <a:pt x="99540" y="7418"/>
                  </a:lnTo>
                  <a:lnTo>
                    <a:pt x="59587" y="28078"/>
                  </a:lnTo>
                  <a:lnTo>
                    <a:pt x="28081" y="59582"/>
                  </a:lnTo>
                  <a:lnTo>
                    <a:pt x="7420" y="99535"/>
                  </a:lnTo>
                  <a:lnTo>
                    <a:pt x="0" y="145541"/>
                  </a:lnTo>
                  <a:lnTo>
                    <a:pt x="0" y="727709"/>
                  </a:lnTo>
                  <a:lnTo>
                    <a:pt x="7420" y="773716"/>
                  </a:lnTo>
                  <a:lnTo>
                    <a:pt x="28081" y="813669"/>
                  </a:lnTo>
                  <a:lnTo>
                    <a:pt x="59587" y="845173"/>
                  </a:lnTo>
                  <a:lnTo>
                    <a:pt x="99540" y="865833"/>
                  </a:lnTo>
                  <a:lnTo>
                    <a:pt x="145541" y="873251"/>
                  </a:lnTo>
                  <a:lnTo>
                    <a:pt x="1882902" y="873251"/>
                  </a:lnTo>
                  <a:lnTo>
                    <a:pt x="1928908" y="865833"/>
                  </a:lnTo>
                  <a:lnTo>
                    <a:pt x="1968861" y="845173"/>
                  </a:lnTo>
                  <a:lnTo>
                    <a:pt x="2000365" y="813669"/>
                  </a:lnTo>
                  <a:lnTo>
                    <a:pt x="2021025" y="773716"/>
                  </a:lnTo>
                  <a:lnTo>
                    <a:pt x="2028443" y="727709"/>
                  </a:lnTo>
                  <a:lnTo>
                    <a:pt x="2028443" y="145541"/>
                  </a:lnTo>
                  <a:lnTo>
                    <a:pt x="2021025" y="99535"/>
                  </a:lnTo>
                  <a:lnTo>
                    <a:pt x="2000365" y="59582"/>
                  </a:lnTo>
                  <a:lnTo>
                    <a:pt x="1968861" y="28078"/>
                  </a:lnTo>
                  <a:lnTo>
                    <a:pt x="1928908" y="7418"/>
                  </a:lnTo>
                  <a:lnTo>
                    <a:pt x="1882902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891539" y="3113532"/>
              <a:ext cx="2028825" cy="873760"/>
            </a:xfrm>
            <a:custGeom>
              <a:avLst/>
              <a:gdLst/>
              <a:ahLst/>
              <a:cxnLst/>
              <a:rect l="l" t="t" r="r" b="b"/>
              <a:pathLst>
                <a:path w="2028825" h="873760">
                  <a:moveTo>
                    <a:pt x="0" y="145541"/>
                  </a:moveTo>
                  <a:lnTo>
                    <a:pt x="7420" y="99535"/>
                  </a:lnTo>
                  <a:lnTo>
                    <a:pt x="28081" y="59582"/>
                  </a:lnTo>
                  <a:lnTo>
                    <a:pt x="59587" y="28078"/>
                  </a:lnTo>
                  <a:lnTo>
                    <a:pt x="99540" y="7418"/>
                  </a:lnTo>
                  <a:lnTo>
                    <a:pt x="145541" y="0"/>
                  </a:lnTo>
                  <a:lnTo>
                    <a:pt x="1882902" y="0"/>
                  </a:lnTo>
                  <a:lnTo>
                    <a:pt x="1928908" y="7418"/>
                  </a:lnTo>
                  <a:lnTo>
                    <a:pt x="1968861" y="28078"/>
                  </a:lnTo>
                  <a:lnTo>
                    <a:pt x="2000365" y="59582"/>
                  </a:lnTo>
                  <a:lnTo>
                    <a:pt x="2021025" y="99535"/>
                  </a:lnTo>
                  <a:lnTo>
                    <a:pt x="2028443" y="145541"/>
                  </a:lnTo>
                  <a:lnTo>
                    <a:pt x="2028443" y="727709"/>
                  </a:lnTo>
                  <a:lnTo>
                    <a:pt x="2021025" y="773716"/>
                  </a:lnTo>
                  <a:lnTo>
                    <a:pt x="2000365" y="813669"/>
                  </a:lnTo>
                  <a:lnTo>
                    <a:pt x="1968861" y="845173"/>
                  </a:lnTo>
                  <a:lnTo>
                    <a:pt x="1928908" y="865833"/>
                  </a:lnTo>
                  <a:lnTo>
                    <a:pt x="1882902" y="873251"/>
                  </a:lnTo>
                  <a:lnTo>
                    <a:pt x="145541" y="873251"/>
                  </a:lnTo>
                  <a:lnTo>
                    <a:pt x="99540" y="865833"/>
                  </a:lnTo>
                  <a:lnTo>
                    <a:pt x="59587" y="845173"/>
                  </a:lnTo>
                  <a:lnTo>
                    <a:pt x="28081" y="813669"/>
                  </a:lnTo>
                  <a:lnTo>
                    <a:pt x="7420" y="773716"/>
                  </a:lnTo>
                  <a:lnTo>
                    <a:pt x="0" y="727709"/>
                  </a:lnTo>
                  <a:lnTo>
                    <a:pt x="0" y="145541"/>
                  </a:lnTo>
                  <a:close/>
                </a:path>
              </a:pathLst>
            </a:custGeom>
            <a:ln w="15875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488579" y="2268076"/>
            <a:ext cx="2226945" cy="427040"/>
          </a:xfrm>
          <a:prstGeom prst="rect">
            <a:avLst/>
          </a:prstGeom>
          <a:solidFill>
            <a:srgbClr val="99CA38"/>
          </a:solidFill>
          <a:ln w="15875">
            <a:solidFill>
              <a:srgbClr val="6E942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25" dirty="0">
              <a:latin typeface="Times New Roman"/>
              <a:cs typeface="Times New Roman"/>
            </a:endParaRPr>
          </a:p>
          <a:p>
            <a:pPr marL="161449">
              <a:spcBef>
                <a:spcPts val="4"/>
              </a:spcBef>
            </a:pPr>
            <a:r>
              <a:rPr sz="1350" spc="-23" dirty="0">
                <a:solidFill>
                  <a:srgbClr val="FFFFFF"/>
                </a:solidFill>
                <a:latin typeface="Carlito"/>
                <a:cs typeface="Carlito"/>
              </a:rPr>
              <a:t>Teknik </a:t>
            </a:r>
            <a:r>
              <a:rPr sz="1350" spc="-8" dirty="0">
                <a:solidFill>
                  <a:srgbClr val="FFFFFF"/>
                </a:solidFill>
                <a:latin typeface="Carlito"/>
                <a:cs typeface="Carlito"/>
              </a:rPr>
              <a:t>Pembelajaran</a:t>
            </a:r>
            <a:r>
              <a:rPr sz="1350" spc="8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Mesin</a:t>
            </a:r>
            <a:endParaRPr sz="1350" dirty="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6510" y="3293516"/>
            <a:ext cx="784860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Sup</a:t>
            </a: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350" spc="4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vised</a:t>
            </a:r>
            <a:endParaRPr sz="1350">
              <a:latin typeface="Carlito"/>
              <a:cs typeface="Carlito"/>
            </a:endParaRPr>
          </a:p>
          <a:p>
            <a:pPr marL="92869">
              <a:spcBef>
                <a:spcPts val="4"/>
              </a:spcBef>
            </a:pP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Learning</a:t>
            </a:r>
            <a:endParaRPr sz="1350"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677811" y="3155585"/>
            <a:ext cx="1533525" cy="668179"/>
            <a:chOff x="3570414" y="3064446"/>
            <a:chExt cx="2044700" cy="890905"/>
          </a:xfrm>
        </p:grpSpPr>
        <p:sp>
          <p:nvSpPr>
            <p:cNvPr id="13" name="object 13"/>
            <p:cNvSpPr/>
            <p:nvPr/>
          </p:nvSpPr>
          <p:spPr>
            <a:xfrm>
              <a:off x="3578352" y="3072383"/>
              <a:ext cx="2028825" cy="875030"/>
            </a:xfrm>
            <a:custGeom>
              <a:avLst/>
              <a:gdLst/>
              <a:ahLst/>
              <a:cxnLst/>
              <a:rect l="l" t="t" r="r" b="b"/>
              <a:pathLst>
                <a:path w="2028825" h="875029">
                  <a:moveTo>
                    <a:pt x="1882648" y="0"/>
                  </a:moveTo>
                  <a:lnTo>
                    <a:pt x="145796" y="0"/>
                  </a:lnTo>
                  <a:lnTo>
                    <a:pt x="99714" y="7433"/>
                  </a:lnTo>
                  <a:lnTo>
                    <a:pt x="59692" y="28131"/>
                  </a:lnTo>
                  <a:lnTo>
                    <a:pt x="28131" y="59692"/>
                  </a:lnTo>
                  <a:lnTo>
                    <a:pt x="7433" y="99714"/>
                  </a:lnTo>
                  <a:lnTo>
                    <a:pt x="0" y="145795"/>
                  </a:lnTo>
                  <a:lnTo>
                    <a:pt x="0" y="728979"/>
                  </a:lnTo>
                  <a:lnTo>
                    <a:pt x="7433" y="775061"/>
                  </a:lnTo>
                  <a:lnTo>
                    <a:pt x="28131" y="815083"/>
                  </a:lnTo>
                  <a:lnTo>
                    <a:pt x="59692" y="846644"/>
                  </a:lnTo>
                  <a:lnTo>
                    <a:pt x="99714" y="867342"/>
                  </a:lnTo>
                  <a:lnTo>
                    <a:pt x="145796" y="874776"/>
                  </a:lnTo>
                  <a:lnTo>
                    <a:pt x="1882648" y="874776"/>
                  </a:lnTo>
                  <a:lnTo>
                    <a:pt x="1928729" y="867342"/>
                  </a:lnTo>
                  <a:lnTo>
                    <a:pt x="1968751" y="846644"/>
                  </a:lnTo>
                  <a:lnTo>
                    <a:pt x="2000312" y="815083"/>
                  </a:lnTo>
                  <a:lnTo>
                    <a:pt x="2021010" y="775061"/>
                  </a:lnTo>
                  <a:lnTo>
                    <a:pt x="2028444" y="728979"/>
                  </a:lnTo>
                  <a:lnTo>
                    <a:pt x="2028444" y="145795"/>
                  </a:lnTo>
                  <a:lnTo>
                    <a:pt x="2021010" y="99714"/>
                  </a:lnTo>
                  <a:lnTo>
                    <a:pt x="2000312" y="59692"/>
                  </a:lnTo>
                  <a:lnTo>
                    <a:pt x="1968751" y="28131"/>
                  </a:lnTo>
                  <a:lnTo>
                    <a:pt x="1928729" y="7433"/>
                  </a:lnTo>
                  <a:lnTo>
                    <a:pt x="1882648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578352" y="3072383"/>
              <a:ext cx="2028825" cy="875030"/>
            </a:xfrm>
            <a:custGeom>
              <a:avLst/>
              <a:gdLst/>
              <a:ahLst/>
              <a:cxnLst/>
              <a:rect l="l" t="t" r="r" b="b"/>
              <a:pathLst>
                <a:path w="2028825" h="875029">
                  <a:moveTo>
                    <a:pt x="0" y="145795"/>
                  </a:moveTo>
                  <a:lnTo>
                    <a:pt x="7433" y="99714"/>
                  </a:lnTo>
                  <a:lnTo>
                    <a:pt x="28131" y="59692"/>
                  </a:lnTo>
                  <a:lnTo>
                    <a:pt x="59692" y="28131"/>
                  </a:lnTo>
                  <a:lnTo>
                    <a:pt x="99714" y="7433"/>
                  </a:lnTo>
                  <a:lnTo>
                    <a:pt x="145796" y="0"/>
                  </a:lnTo>
                  <a:lnTo>
                    <a:pt x="1882648" y="0"/>
                  </a:lnTo>
                  <a:lnTo>
                    <a:pt x="1928729" y="7433"/>
                  </a:lnTo>
                  <a:lnTo>
                    <a:pt x="1968751" y="28131"/>
                  </a:lnTo>
                  <a:lnTo>
                    <a:pt x="2000312" y="59692"/>
                  </a:lnTo>
                  <a:lnTo>
                    <a:pt x="2021010" y="99714"/>
                  </a:lnTo>
                  <a:lnTo>
                    <a:pt x="2028444" y="145795"/>
                  </a:lnTo>
                  <a:lnTo>
                    <a:pt x="2028444" y="728979"/>
                  </a:lnTo>
                  <a:lnTo>
                    <a:pt x="2021010" y="775061"/>
                  </a:lnTo>
                  <a:lnTo>
                    <a:pt x="2000312" y="815083"/>
                  </a:lnTo>
                  <a:lnTo>
                    <a:pt x="1968751" y="846644"/>
                  </a:lnTo>
                  <a:lnTo>
                    <a:pt x="1928729" y="867342"/>
                  </a:lnTo>
                  <a:lnTo>
                    <a:pt x="1882648" y="874776"/>
                  </a:lnTo>
                  <a:lnTo>
                    <a:pt x="145796" y="874776"/>
                  </a:lnTo>
                  <a:lnTo>
                    <a:pt x="99714" y="867342"/>
                  </a:lnTo>
                  <a:lnTo>
                    <a:pt x="59692" y="846644"/>
                  </a:lnTo>
                  <a:lnTo>
                    <a:pt x="28131" y="815083"/>
                  </a:lnTo>
                  <a:lnTo>
                    <a:pt x="7433" y="775061"/>
                  </a:lnTo>
                  <a:lnTo>
                    <a:pt x="0" y="728979"/>
                  </a:lnTo>
                  <a:lnTo>
                    <a:pt x="0" y="145795"/>
                  </a:lnTo>
                  <a:close/>
                </a:path>
              </a:pathLst>
            </a:custGeom>
            <a:ln w="15875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958180" y="3263551"/>
            <a:ext cx="972979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86690" marR="3810" indent="-177165">
              <a:spcBef>
                <a:spcPts val="75"/>
              </a:spcBef>
            </a:pP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Uns</a:t>
            </a:r>
            <a:r>
              <a:rPr sz="1350" spc="4" dirty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350" spc="4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vised  </a:t>
            </a: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Learning</a:t>
            </a:r>
            <a:endParaRPr sz="1350">
              <a:latin typeface="Carlito"/>
              <a:cs typeface="Carli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839223" y="3132725"/>
            <a:ext cx="1534478" cy="668179"/>
            <a:chOff x="6452298" y="3033966"/>
            <a:chExt cx="2045970" cy="890905"/>
          </a:xfrm>
        </p:grpSpPr>
        <p:sp>
          <p:nvSpPr>
            <p:cNvPr id="17" name="object 17"/>
            <p:cNvSpPr/>
            <p:nvPr/>
          </p:nvSpPr>
          <p:spPr>
            <a:xfrm>
              <a:off x="6460235" y="3041904"/>
              <a:ext cx="2030095" cy="875030"/>
            </a:xfrm>
            <a:custGeom>
              <a:avLst/>
              <a:gdLst/>
              <a:ahLst/>
              <a:cxnLst/>
              <a:rect l="l" t="t" r="r" b="b"/>
              <a:pathLst>
                <a:path w="2030095" h="875029">
                  <a:moveTo>
                    <a:pt x="1884171" y="0"/>
                  </a:moveTo>
                  <a:lnTo>
                    <a:pt x="145795" y="0"/>
                  </a:lnTo>
                  <a:lnTo>
                    <a:pt x="99714" y="7433"/>
                  </a:lnTo>
                  <a:lnTo>
                    <a:pt x="59692" y="28131"/>
                  </a:lnTo>
                  <a:lnTo>
                    <a:pt x="28131" y="59692"/>
                  </a:lnTo>
                  <a:lnTo>
                    <a:pt x="7433" y="99714"/>
                  </a:lnTo>
                  <a:lnTo>
                    <a:pt x="0" y="145796"/>
                  </a:lnTo>
                  <a:lnTo>
                    <a:pt x="0" y="728980"/>
                  </a:lnTo>
                  <a:lnTo>
                    <a:pt x="7433" y="775061"/>
                  </a:lnTo>
                  <a:lnTo>
                    <a:pt x="28131" y="815083"/>
                  </a:lnTo>
                  <a:lnTo>
                    <a:pt x="59692" y="846644"/>
                  </a:lnTo>
                  <a:lnTo>
                    <a:pt x="99714" y="867342"/>
                  </a:lnTo>
                  <a:lnTo>
                    <a:pt x="145795" y="874776"/>
                  </a:lnTo>
                  <a:lnTo>
                    <a:pt x="1884171" y="874776"/>
                  </a:lnTo>
                  <a:lnTo>
                    <a:pt x="1930253" y="867342"/>
                  </a:lnTo>
                  <a:lnTo>
                    <a:pt x="1970275" y="846644"/>
                  </a:lnTo>
                  <a:lnTo>
                    <a:pt x="2001836" y="815083"/>
                  </a:lnTo>
                  <a:lnTo>
                    <a:pt x="2022534" y="775061"/>
                  </a:lnTo>
                  <a:lnTo>
                    <a:pt x="2029967" y="728980"/>
                  </a:lnTo>
                  <a:lnTo>
                    <a:pt x="2029967" y="145796"/>
                  </a:lnTo>
                  <a:lnTo>
                    <a:pt x="2022534" y="99714"/>
                  </a:lnTo>
                  <a:lnTo>
                    <a:pt x="2001836" y="59692"/>
                  </a:lnTo>
                  <a:lnTo>
                    <a:pt x="1970275" y="28131"/>
                  </a:lnTo>
                  <a:lnTo>
                    <a:pt x="1930253" y="7433"/>
                  </a:lnTo>
                  <a:lnTo>
                    <a:pt x="1884171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6460235" y="3041904"/>
              <a:ext cx="2030095" cy="875030"/>
            </a:xfrm>
            <a:custGeom>
              <a:avLst/>
              <a:gdLst/>
              <a:ahLst/>
              <a:cxnLst/>
              <a:rect l="l" t="t" r="r" b="b"/>
              <a:pathLst>
                <a:path w="2030095" h="875029">
                  <a:moveTo>
                    <a:pt x="0" y="145796"/>
                  </a:moveTo>
                  <a:lnTo>
                    <a:pt x="7433" y="99714"/>
                  </a:lnTo>
                  <a:lnTo>
                    <a:pt x="28131" y="59692"/>
                  </a:lnTo>
                  <a:lnTo>
                    <a:pt x="59692" y="28131"/>
                  </a:lnTo>
                  <a:lnTo>
                    <a:pt x="99714" y="7433"/>
                  </a:lnTo>
                  <a:lnTo>
                    <a:pt x="145795" y="0"/>
                  </a:lnTo>
                  <a:lnTo>
                    <a:pt x="1884171" y="0"/>
                  </a:lnTo>
                  <a:lnTo>
                    <a:pt x="1930253" y="7433"/>
                  </a:lnTo>
                  <a:lnTo>
                    <a:pt x="1970275" y="28131"/>
                  </a:lnTo>
                  <a:lnTo>
                    <a:pt x="2001836" y="59692"/>
                  </a:lnTo>
                  <a:lnTo>
                    <a:pt x="2022534" y="99714"/>
                  </a:lnTo>
                  <a:lnTo>
                    <a:pt x="2029967" y="145796"/>
                  </a:lnTo>
                  <a:lnTo>
                    <a:pt x="2029967" y="728980"/>
                  </a:lnTo>
                  <a:lnTo>
                    <a:pt x="2022534" y="775061"/>
                  </a:lnTo>
                  <a:lnTo>
                    <a:pt x="2001836" y="815083"/>
                  </a:lnTo>
                  <a:lnTo>
                    <a:pt x="1970275" y="846644"/>
                  </a:lnTo>
                  <a:lnTo>
                    <a:pt x="1930253" y="867342"/>
                  </a:lnTo>
                  <a:lnTo>
                    <a:pt x="1884171" y="874776"/>
                  </a:lnTo>
                  <a:lnTo>
                    <a:pt x="145795" y="874776"/>
                  </a:lnTo>
                  <a:lnTo>
                    <a:pt x="99714" y="867342"/>
                  </a:lnTo>
                  <a:lnTo>
                    <a:pt x="59692" y="846644"/>
                  </a:lnTo>
                  <a:lnTo>
                    <a:pt x="28131" y="815083"/>
                  </a:lnTo>
                  <a:lnTo>
                    <a:pt x="7433" y="775061"/>
                  </a:lnTo>
                  <a:lnTo>
                    <a:pt x="0" y="728980"/>
                  </a:lnTo>
                  <a:lnTo>
                    <a:pt x="0" y="145796"/>
                  </a:lnTo>
                  <a:close/>
                </a:path>
              </a:pathLst>
            </a:custGeom>
            <a:ln w="15875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023103" y="3240691"/>
            <a:ext cx="1165860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83369" marR="3810" indent="-274320">
              <a:spcBef>
                <a:spcPts val="75"/>
              </a:spcBef>
            </a:pP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Se</a:t>
            </a: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sz="1350" spc="4" dirty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350" spc="4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vised  </a:t>
            </a: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Learning</a:t>
            </a:r>
            <a:endParaRPr sz="135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884050" y="3138440"/>
            <a:ext cx="1534478" cy="668179"/>
            <a:chOff x="9178734" y="3041586"/>
            <a:chExt cx="2045970" cy="890905"/>
          </a:xfrm>
        </p:grpSpPr>
        <p:sp>
          <p:nvSpPr>
            <p:cNvPr id="21" name="object 21"/>
            <p:cNvSpPr/>
            <p:nvPr/>
          </p:nvSpPr>
          <p:spPr>
            <a:xfrm>
              <a:off x="9186671" y="3049523"/>
              <a:ext cx="2030095" cy="875030"/>
            </a:xfrm>
            <a:custGeom>
              <a:avLst/>
              <a:gdLst/>
              <a:ahLst/>
              <a:cxnLst/>
              <a:rect l="l" t="t" r="r" b="b"/>
              <a:pathLst>
                <a:path w="2030095" h="875029">
                  <a:moveTo>
                    <a:pt x="1884172" y="0"/>
                  </a:moveTo>
                  <a:lnTo>
                    <a:pt x="145796" y="0"/>
                  </a:lnTo>
                  <a:lnTo>
                    <a:pt x="99714" y="7433"/>
                  </a:lnTo>
                  <a:lnTo>
                    <a:pt x="59692" y="28131"/>
                  </a:lnTo>
                  <a:lnTo>
                    <a:pt x="28131" y="59692"/>
                  </a:lnTo>
                  <a:lnTo>
                    <a:pt x="7433" y="99714"/>
                  </a:lnTo>
                  <a:lnTo>
                    <a:pt x="0" y="145796"/>
                  </a:lnTo>
                  <a:lnTo>
                    <a:pt x="0" y="728980"/>
                  </a:lnTo>
                  <a:lnTo>
                    <a:pt x="7433" y="775061"/>
                  </a:lnTo>
                  <a:lnTo>
                    <a:pt x="28131" y="815083"/>
                  </a:lnTo>
                  <a:lnTo>
                    <a:pt x="59692" y="846644"/>
                  </a:lnTo>
                  <a:lnTo>
                    <a:pt x="99714" y="867342"/>
                  </a:lnTo>
                  <a:lnTo>
                    <a:pt x="145796" y="874776"/>
                  </a:lnTo>
                  <a:lnTo>
                    <a:pt x="1884172" y="874776"/>
                  </a:lnTo>
                  <a:lnTo>
                    <a:pt x="1930253" y="867342"/>
                  </a:lnTo>
                  <a:lnTo>
                    <a:pt x="1970275" y="846644"/>
                  </a:lnTo>
                  <a:lnTo>
                    <a:pt x="2001836" y="815083"/>
                  </a:lnTo>
                  <a:lnTo>
                    <a:pt x="2022534" y="775061"/>
                  </a:lnTo>
                  <a:lnTo>
                    <a:pt x="2029968" y="728980"/>
                  </a:lnTo>
                  <a:lnTo>
                    <a:pt x="2029968" y="145796"/>
                  </a:lnTo>
                  <a:lnTo>
                    <a:pt x="2022534" y="99714"/>
                  </a:lnTo>
                  <a:lnTo>
                    <a:pt x="2001836" y="59692"/>
                  </a:lnTo>
                  <a:lnTo>
                    <a:pt x="1970275" y="28131"/>
                  </a:lnTo>
                  <a:lnTo>
                    <a:pt x="1930253" y="7433"/>
                  </a:lnTo>
                  <a:lnTo>
                    <a:pt x="1884172" y="0"/>
                  </a:lnTo>
                  <a:close/>
                </a:path>
              </a:pathLst>
            </a:custGeom>
            <a:solidFill>
              <a:srgbClr val="99CA38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9186671" y="3049523"/>
              <a:ext cx="2030095" cy="875030"/>
            </a:xfrm>
            <a:custGeom>
              <a:avLst/>
              <a:gdLst/>
              <a:ahLst/>
              <a:cxnLst/>
              <a:rect l="l" t="t" r="r" b="b"/>
              <a:pathLst>
                <a:path w="2030095" h="875029">
                  <a:moveTo>
                    <a:pt x="0" y="145796"/>
                  </a:moveTo>
                  <a:lnTo>
                    <a:pt x="7433" y="99714"/>
                  </a:lnTo>
                  <a:lnTo>
                    <a:pt x="28131" y="59692"/>
                  </a:lnTo>
                  <a:lnTo>
                    <a:pt x="59692" y="28131"/>
                  </a:lnTo>
                  <a:lnTo>
                    <a:pt x="99714" y="7433"/>
                  </a:lnTo>
                  <a:lnTo>
                    <a:pt x="145796" y="0"/>
                  </a:lnTo>
                  <a:lnTo>
                    <a:pt x="1884172" y="0"/>
                  </a:lnTo>
                  <a:lnTo>
                    <a:pt x="1930253" y="7433"/>
                  </a:lnTo>
                  <a:lnTo>
                    <a:pt x="1970275" y="28131"/>
                  </a:lnTo>
                  <a:lnTo>
                    <a:pt x="2001836" y="59692"/>
                  </a:lnTo>
                  <a:lnTo>
                    <a:pt x="2022534" y="99714"/>
                  </a:lnTo>
                  <a:lnTo>
                    <a:pt x="2029968" y="145796"/>
                  </a:lnTo>
                  <a:lnTo>
                    <a:pt x="2029968" y="728980"/>
                  </a:lnTo>
                  <a:lnTo>
                    <a:pt x="2022534" y="775061"/>
                  </a:lnTo>
                  <a:lnTo>
                    <a:pt x="2001836" y="815083"/>
                  </a:lnTo>
                  <a:lnTo>
                    <a:pt x="1970275" y="846644"/>
                  </a:lnTo>
                  <a:lnTo>
                    <a:pt x="1930253" y="867342"/>
                  </a:lnTo>
                  <a:lnTo>
                    <a:pt x="1884172" y="874776"/>
                  </a:lnTo>
                  <a:lnTo>
                    <a:pt x="145796" y="874776"/>
                  </a:lnTo>
                  <a:lnTo>
                    <a:pt x="99714" y="867342"/>
                  </a:lnTo>
                  <a:lnTo>
                    <a:pt x="59692" y="846644"/>
                  </a:lnTo>
                  <a:lnTo>
                    <a:pt x="28131" y="815083"/>
                  </a:lnTo>
                  <a:lnTo>
                    <a:pt x="7433" y="775061"/>
                  </a:lnTo>
                  <a:lnTo>
                    <a:pt x="0" y="728980"/>
                  </a:lnTo>
                  <a:lnTo>
                    <a:pt x="0" y="145796"/>
                  </a:lnTo>
                  <a:close/>
                </a:path>
              </a:pathLst>
            </a:custGeom>
            <a:ln w="15875">
              <a:solidFill>
                <a:srgbClr val="6E9425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28510" y="3246214"/>
            <a:ext cx="1045845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22885" marR="3810" indent="-213836">
              <a:spcBef>
                <a:spcPts val="75"/>
              </a:spcBef>
            </a:pPr>
            <a:r>
              <a:rPr sz="1350" spc="-34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ei</a:t>
            </a:r>
            <a:r>
              <a:rPr sz="1350" spc="-8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350" spc="-26" dirty="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o</a:t>
            </a:r>
            <a:r>
              <a:rPr sz="1350" spc="-23" dirty="0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sz="1350" spc="-8" dirty="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em</a:t>
            </a:r>
            <a:r>
              <a:rPr sz="1350" spc="4" dirty="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sz="1350" spc="-8" dirty="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t  </a:t>
            </a: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Learning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6087" y="4288536"/>
            <a:ext cx="1475898" cy="686246"/>
          </a:xfrm>
          <a:prstGeom prst="rect">
            <a:avLst/>
          </a:prstGeom>
          <a:solidFill>
            <a:srgbClr val="99CA38"/>
          </a:solidFill>
          <a:ln w="15875">
            <a:solidFill>
              <a:srgbClr val="6E9425"/>
            </a:solidFill>
          </a:ln>
        </p:spPr>
        <p:txBody>
          <a:bodyPr vert="horz" wrap="square" lIns="0" tIns="62389" rIns="0" bIns="0" rtlCol="0">
            <a:spAutoFit/>
          </a:bodyPr>
          <a:lstStyle/>
          <a:p>
            <a:pPr marL="250508" marR="245269" indent="9049" algn="just">
              <a:spcBef>
                <a:spcPts val="491"/>
              </a:spcBef>
            </a:pPr>
            <a:r>
              <a:rPr sz="1350" spc="-8" dirty="0">
                <a:solidFill>
                  <a:srgbClr val="FFFFFF"/>
                </a:solidFill>
                <a:latin typeface="Carlito"/>
                <a:cs typeface="Carlito"/>
              </a:rPr>
              <a:t>Pembelajaran  dengan </a:t>
            </a:r>
            <a:r>
              <a:rPr sz="1350" spc="-11" dirty="0">
                <a:solidFill>
                  <a:srgbClr val="FFFFFF"/>
                </a:solidFill>
                <a:latin typeface="Carlito"/>
                <a:cs typeface="Carlito"/>
              </a:rPr>
              <a:t>data  </a:t>
            </a:r>
            <a:r>
              <a:rPr sz="1350" spc="-8" dirty="0">
                <a:solidFill>
                  <a:srgbClr val="FFFFFF"/>
                </a:solidFill>
                <a:latin typeface="Carlito"/>
                <a:cs typeface="Carlito"/>
              </a:rPr>
              <a:t>disertai</a:t>
            </a:r>
            <a:r>
              <a:rPr sz="1350" spc="-3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350" spc="-11" dirty="0">
                <a:solidFill>
                  <a:srgbClr val="FFFFFF"/>
                </a:solidFill>
                <a:latin typeface="Carlito"/>
                <a:cs typeface="Carlito"/>
              </a:rPr>
              <a:t>target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698623" y="4286250"/>
            <a:ext cx="1685925" cy="686246"/>
          </a:xfrm>
          <a:prstGeom prst="rect">
            <a:avLst/>
          </a:prstGeom>
          <a:solidFill>
            <a:srgbClr val="99CA38"/>
          </a:solidFill>
          <a:ln w="15875">
            <a:solidFill>
              <a:srgbClr val="6E9425"/>
            </a:solidFill>
          </a:ln>
        </p:spPr>
        <p:txBody>
          <a:bodyPr vert="horz" wrap="square" lIns="0" tIns="62389" rIns="0" bIns="0" rtlCol="0">
            <a:spAutoFit/>
          </a:bodyPr>
          <a:lstStyle/>
          <a:p>
            <a:pPr marL="86201" marR="81915" algn="ctr">
              <a:spcBef>
                <a:spcPts val="491"/>
              </a:spcBef>
            </a:pPr>
            <a:r>
              <a:rPr sz="1350" spc="-8" dirty="0">
                <a:solidFill>
                  <a:srgbClr val="FFFFFF"/>
                </a:solidFill>
                <a:latin typeface="Carlito"/>
                <a:cs typeface="Carlito"/>
              </a:rPr>
              <a:t>Pembelajaran</a:t>
            </a:r>
            <a:r>
              <a:rPr sz="1350" spc="-26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350" spc="-8" dirty="0">
                <a:solidFill>
                  <a:srgbClr val="FFFFFF"/>
                </a:solidFill>
                <a:latin typeface="Carlito"/>
                <a:cs typeface="Carlito"/>
              </a:rPr>
              <a:t>dengan  </a:t>
            </a:r>
            <a:r>
              <a:rPr sz="1350" spc="-11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1350" spc="-8" dirty="0">
                <a:solidFill>
                  <a:srgbClr val="FFFFFF"/>
                </a:solidFill>
                <a:latin typeface="Carlito"/>
                <a:cs typeface="Carlito"/>
              </a:rPr>
              <a:t>yang </a:t>
            </a: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tidak  </a:t>
            </a:r>
            <a:r>
              <a:rPr sz="1350" spc="-8" dirty="0">
                <a:solidFill>
                  <a:srgbClr val="FFFFFF"/>
                </a:solidFill>
                <a:latin typeface="Carlito"/>
                <a:cs typeface="Carlito"/>
              </a:rPr>
              <a:t>disertai</a:t>
            </a:r>
            <a:r>
              <a:rPr sz="1350" spc="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350" spc="-11" dirty="0">
                <a:solidFill>
                  <a:srgbClr val="FFFFFF"/>
                </a:solidFill>
                <a:latin typeface="Carlito"/>
                <a:cs typeface="Carlito"/>
              </a:rPr>
              <a:t>target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57416" y="4293108"/>
            <a:ext cx="1913573" cy="685284"/>
          </a:xfrm>
          <a:prstGeom prst="rect">
            <a:avLst/>
          </a:prstGeom>
          <a:solidFill>
            <a:srgbClr val="99CA38"/>
          </a:solidFill>
          <a:ln w="15875">
            <a:solidFill>
              <a:srgbClr val="6E9425"/>
            </a:solidFill>
          </a:ln>
        </p:spPr>
        <p:txBody>
          <a:bodyPr vert="horz" wrap="square" lIns="0" tIns="61436" rIns="0" bIns="0" rtlCol="0">
            <a:spAutoFit/>
          </a:bodyPr>
          <a:lstStyle/>
          <a:p>
            <a:pPr marL="79058" marR="71438" algn="ctr">
              <a:spcBef>
                <a:spcPts val="484"/>
              </a:spcBef>
            </a:pPr>
            <a:r>
              <a:rPr sz="1350" spc="-8" dirty="0">
                <a:solidFill>
                  <a:srgbClr val="FFFFFF"/>
                </a:solidFill>
                <a:latin typeface="Carlito"/>
                <a:cs typeface="Carlito"/>
              </a:rPr>
              <a:t>Pembelajaran  </a:t>
            </a: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mengobservasi </a:t>
            </a:r>
            <a:r>
              <a:rPr sz="1350" spc="-11" dirty="0">
                <a:solidFill>
                  <a:srgbClr val="FFFFFF"/>
                </a:solidFill>
                <a:latin typeface="Carlito"/>
                <a:cs typeface="Carlito"/>
              </a:rPr>
              <a:t>interaksi  </a:t>
            </a: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aksi </a:t>
            </a:r>
            <a:r>
              <a:rPr sz="1350" spc="-8" dirty="0">
                <a:solidFill>
                  <a:srgbClr val="FFFFFF"/>
                </a:solidFill>
                <a:latin typeface="Carlito"/>
                <a:cs typeface="Carlito"/>
              </a:rPr>
              <a:t>dengan</a:t>
            </a:r>
            <a:r>
              <a:rPr sz="1350" spc="-3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350" spc="-8" dirty="0">
                <a:solidFill>
                  <a:srgbClr val="FFFFFF"/>
                </a:solidFill>
                <a:latin typeface="Carlito"/>
                <a:cs typeface="Carlito"/>
              </a:rPr>
              <a:t>environment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82897" y="4277106"/>
            <a:ext cx="1522571" cy="699230"/>
          </a:xfrm>
          <a:prstGeom prst="rect">
            <a:avLst/>
          </a:prstGeom>
          <a:solidFill>
            <a:srgbClr val="99CA38"/>
          </a:solidFill>
          <a:ln w="15875">
            <a:solidFill>
              <a:srgbClr val="6E9425"/>
            </a:solidFill>
          </a:ln>
        </p:spPr>
        <p:txBody>
          <a:bodyPr vert="horz" wrap="square" lIns="0" tIns="75248" rIns="0" bIns="0" rtlCol="0">
            <a:spAutoFit/>
          </a:bodyPr>
          <a:lstStyle/>
          <a:p>
            <a:pPr marL="124301" marR="78104" indent="-41433" algn="just">
              <a:spcBef>
                <a:spcPts val="593"/>
              </a:spcBef>
            </a:pPr>
            <a:r>
              <a:rPr sz="1350" spc="-8" dirty="0">
                <a:solidFill>
                  <a:srgbClr val="FFFFFF"/>
                </a:solidFill>
                <a:latin typeface="Carlito"/>
                <a:cs typeface="Carlito"/>
              </a:rPr>
              <a:t>Penggabungan</a:t>
            </a:r>
            <a:r>
              <a:rPr sz="1350" spc="-3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350" spc="-11" dirty="0">
                <a:solidFill>
                  <a:srgbClr val="FFFFFF"/>
                </a:solidFill>
                <a:latin typeface="Carlito"/>
                <a:cs typeface="Carlito"/>
              </a:rPr>
              <a:t>cara  </a:t>
            </a: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belajar </a:t>
            </a: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supervised  </a:t>
            </a: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dan</a:t>
            </a:r>
            <a:r>
              <a:rPr sz="13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350" spc="-4" dirty="0">
                <a:solidFill>
                  <a:srgbClr val="FFFFFF"/>
                </a:solidFill>
                <a:latin typeface="Carlito"/>
                <a:cs typeface="Carlito"/>
              </a:rPr>
              <a:t>unsupervised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465326" y="2667952"/>
            <a:ext cx="3095625" cy="1620679"/>
          </a:xfrm>
          <a:custGeom>
            <a:avLst/>
            <a:gdLst/>
            <a:ahLst/>
            <a:cxnLst/>
            <a:rect l="l" t="t" r="r" b="b"/>
            <a:pathLst>
              <a:path w="4127500" h="2160904">
                <a:moveTo>
                  <a:pt x="2806192" y="2083943"/>
                </a:moveTo>
                <a:lnTo>
                  <a:pt x="2774442" y="2084260"/>
                </a:lnTo>
                <a:lnTo>
                  <a:pt x="2769362" y="1572514"/>
                </a:lnTo>
                <a:lnTo>
                  <a:pt x="2756662" y="1572514"/>
                </a:lnTo>
                <a:lnTo>
                  <a:pt x="2761742" y="2084387"/>
                </a:lnTo>
                <a:lnTo>
                  <a:pt x="2729992" y="2084705"/>
                </a:lnTo>
                <a:lnTo>
                  <a:pt x="2768854" y="2160524"/>
                </a:lnTo>
                <a:lnTo>
                  <a:pt x="2799804" y="2097024"/>
                </a:lnTo>
                <a:lnTo>
                  <a:pt x="2806192" y="2083943"/>
                </a:lnTo>
                <a:close/>
              </a:path>
              <a:path w="4127500" h="2160904">
                <a:moveTo>
                  <a:pt x="3892423" y="34925"/>
                </a:moveTo>
                <a:lnTo>
                  <a:pt x="3890518" y="22479"/>
                </a:lnTo>
                <a:lnTo>
                  <a:pt x="74345" y="602500"/>
                </a:lnTo>
                <a:lnTo>
                  <a:pt x="69596" y="571119"/>
                </a:lnTo>
                <a:lnTo>
                  <a:pt x="0" y="620141"/>
                </a:lnTo>
                <a:lnTo>
                  <a:pt x="81026" y="646430"/>
                </a:lnTo>
                <a:lnTo>
                  <a:pt x="76542" y="616966"/>
                </a:lnTo>
                <a:lnTo>
                  <a:pt x="76263" y="615073"/>
                </a:lnTo>
                <a:lnTo>
                  <a:pt x="3892423" y="34925"/>
                </a:lnTo>
                <a:close/>
              </a:path>
              <a:path w="4127500" h="2160904">
                <a:moveTo>
                  <a:pt x="4126992" y="11684"/>
                </a:moveTo>
                <a:lnTo>
                  <a:pt x="4121658" y="0"/>
                </a:lnTo>
                <a:lnTo>
                  <a:pt x="2822130" y="590156"/>
                </a:lnTo>
                <a:lnTo>
                  <a:pt x="2808986" y="561213"/>
                </a:lnTo>
                <a:lnTo>
                  <a:pt x="2755392" y="627380"/>
                </a:lnTo>
                <a:lnTo>
                  <a:pt x="2840482" y="630555"/>
                </a:lnTo>
                <a:lnTo>
                  <a:pt x="2829750" y="606933"/>
                </a:lnTo>
                <a:lnTo>
                  <a:pt x="2827363" y="601700"/>
                </a:lnTo>
                <a:lnTo>
                  <a:pt x="4126992" y="11684"/>
                </a:lnTo>
                <a:close/>
              </a:path>
            </a:pathLst>
          </a:custGeom>
          <a:solidFill>
            <a:srgbClr val="99CA3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4643152" y="2684811"/>
            <a:ext cx="3159443" cy="1587818"/>
          </a:xfrm>
          <a:custGeom>
            <a:avLst/>
            <a:gdLst/>
            <a:ahLst/>
            <a:cxnLst/>
            <a:rect l="l" t="t" r="r" b="b"/>
            <a:pathLst>
              <a:path w="4212590" h="2117090">
                <a:moveTo>
                  <a:pt x="1283970" y="605536"/>
                </a:moveTo>
                <a:lnTo>
                  <a:pt x="1267155" y="584327"/>
                </a:lnTo>
                <a:lnTo>
                  <a:pt x="1231011" y="538734"/>
                </a:lnTo>
                <a:lnTo>
                  <a:pt x="1217549" y="567499"/>
                </a:lnTo>
                <a:lnTo>
                  <a:pt x="5334" y="508"/>
                </a:lnTo>
                <a:lnTo>
                  <a:pt x="0" y="11938"/>
                </a:lnTo>
                <a:lnTo>
                  <a:pt x="1212202" y="578929"/>
                </a:lnTo>
                <a:lnTo>
                  <a:pt x="1198753" y="607695"/>
                </a:lnTo>
                <a:lnTo>
                  <a:pt x="1283970" y="605536"/>
                </a:lnTo>
                <a:close/>
              </a:path>
              <a:path w="4212590" h="2117090">
                <a:moveTo>
                  <a:pt x="1415923" y="2040128"/>
                </a:moveTo>
                <a:lnTo>
                  <a:pt x="1384173" y="2040445"/>
                </a:lnTo>
                <a:lnTo>
                  <a:pt x="1379093" y="1528699"/>
                </a:lnTo>
                <a:lnTo>
                  <a:pt x="1366393" y="1528699"/>
                </a:lnTo>
                <a:lnTo>
                  <a:pt x="1371473" y="2040572"/>
                </a:lnTo>
                <a:lnTo>
                  <a:pt x="1339723" y="2040890"/>
                </a:lnTo>
                <a:lnTo>
                  <a:pt x="1378585" y="2116709"/>
                </a:lnTo>
                <a:lnTo>
                  <a:pt x="1409534" y="2053209"/>
                </a:lnTo>
                <a:lnTo>
                  <a:pt x="1415923" y="2040128"/>
                </a:lnTo>
                <a:close/>
              </a:path>
              <a:path w="4212590" h="2117090">
                <a:moveTo>
                  <a:pt x="4005834" y="597662"/>
                </a:moveTo>
                <a:lnTo>
                  <a:pt x="4001160" y="594360"/>
                </a:lnTo>
                <a:lnTo>
                  <a:pt x="3936365" y="548513"/>
                </a:lnTo>
                <a:lnTo>
                  <a:pt x="3931551" y="579869"/>
                </a:lnTo>
                <a:lnTo>
                  <a:pt x="156083" y="0"/>
                </a:lnTo>
                <a:lnTo>
                  <a:pt x="154051" y="12446"/>
                </a:lnTo>
                <a:lnTo>
                  <a:pt x="3929621" y="592455"/>
                </a:lnTo>
                <a:lnTo>
                  <a:pt x="3924808" y="623824"/>
                </a:lnTo>
                <a:lnTo>
                  <a:pt x="4005834" y="597662"/>
                </a:lnTo>
                <a:close/>
              </a:path>
              <a:path w="4212590" h="2117090">
                <a:moveTo>
                  <a:pt x="4212463" y="2027936"/>
                </a:moveTo>
                <a:lnTo>
                  <a:pt x="4180713" y="2028253"/>
                </a:lnTo>
                <a:lnTo>
                  <a:pt x="4175633" y="1516380"/>
                </a:lnTo>
                <a:lnTo>
                  <a:pt x="4162933" y="1516507"/>
                </a:lnTo>
                <a:lnTo>
                  <a:pt x="4168013" y="2028380"/>
                </a:lnTo>
                <a:lnTo>
                  <a:pt x="4136263" y="2028698"/>
                </a:lnTo>
                <a:lnTo>
                  <a:pt x="4175125" y="2104517"/>
                </a:lnTo>
                <a:lnTo>
                  <a:pt x="4206075" y="2041017"/>
                </a:lnTo>
                <a:lnTo>
                  <a:pt x="4212463" y="2027936"/>
                </a:lnTo>
                <a:close/>
              </a:path>
            </a:pathLst>
          </a:custGeom>
          <a:solidFill>
            <a:srgbClr val="99CA38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1081405" y="1440653"/>
            <a:ext cx="698119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95" marR="5080" algn="ctr">
              <a:lnSpc>
                <a:spcPct val="100000"/>
              </a:lnSpc>
              <a:spcBef>
                <a:spcPts val="100"/>
              </a:spcBef>
            </a:pPr>
            <a:r>
              <a:rPr sz="4000" i="1" spc="-5" dirty="0"/>
              <a:t>Supervised </a:t>
            </a:r>
            <a:r>
              <a:rPr sz="4000" i="1" spc="-10" dirty="0"/>
              <a:t>learning </a:t>
            </a:r>
            <a:r>
              <a:rPr sz="4000" i="1" dirty="0"/>
              <a:t>is the </a:t>
            </a:r>
            <a:r>
              <a:rPr sz="4000" i="1" spc="-5" dirty="0"/>
              <a:t>machine </a:t>
            </a:r>
            <a:r>
              <a:rPr sz="4000" i="1" spc="-10" dirty="0"/>
              <a:t>learning  </a:t>
            </a:r>
            <a:r>
              <a:rPr sz="4000" spc="-15" dirty="0"/>
              <a:t>task </a:t>
            </a:r>
            <a:r>
              <a:rPr sz="4000" spc="-5" dirty="0"/>
              <a:t>of </a:t>
            </a:r>
            <a:r>
              <a:rPr sz="4000" spc="-10" dirty="0"/>
              <a:t>inferring </a:t>
            </a:r>
            <a:r>
              <a:rPr sz="4000" dirty="0"/>
              <a:t>a </a:t>
            </a:r>
            <a:r>
              <a:rPr sz="4000" spc="-10" dirty="0"/>
              <a:t>function </a:t>
            </a:r>
            <a:r>
              <a:rPr sz="4000" spc="-5" dirty="0"/>
              <a:t>from labeled  training</a:t>
            </a:r>
            <a:r>
              <a:rPr sz="4000" spc="30" dirty="0"/>
              <a:t> </a:t>
            </a:r>
            <a:r>
              <a:rPr sz="4000" spc="-20"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5850" y="4077016"/>
            <a:ext cx="7372350" cy="952184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865"/>
              </a:spcBef>
            </a:pPr>
            <a:r>
              <a:rPr sz="2400" spc="-5" dirty="0">
                <a:latin typeface="Carlito"/>
                <a:cs typeface="Carlito"/>
              </a:rPr>
              <a:t>Mehryar </a:t>
            </a:r>
            <a:r>
              <a:rPr sz="2400" dirty="0">
                <a:latin typeface="Carlito"/>
                <a:cs typeface="Carlito"/>
              </a:rPr>
              <a:t>mohri</a:t>
            </a:r>
          </a:p>
          <a:p>
            <a:pPr marL="12065" marR="5080" algn="ctr">
              <a:lnSpc>
                <a:spcPct val="100000"/>
              </a:lnSpc>
              <a:spcBef>
                <a:spcPts val="765"/>
              </a:spcBef>
            </a:pPr>
            <a:r>
              <a:rPr sz="2400" spc="-15" dirty="0">
                <a:latin typeface="Carlito"/>
                <a:cs typeface="Carlito"/>
              </a:rPr>
              <a:t>(foundations </a:t>
            </a:r>
            <a:r>
              <a:rPr sz="2400" dirty="0">
                <a:latin typeface="Carlito"/>
                <a:cs typeface="Carlito"/>
              </a:rPr>
              <a:t>of </a:t>
            </a:r>
            <a:r>
              <a:rPr sz="2400" spc="-5" dirty="0">
                <a:latin typeface="Carlito"/>
                <a:cs typeface="Carlito"/>
              </a:rPr>
              <a:t>machine </a:t>
            </a:r>
            <a:r>
              <a:rPr sz="2400" dirty="0">
                <a:latin typeface="Carlito"/>
                <a:cs typeface="Carlito"/>
              </a:rPr>
              <a:t>learning, </a:t>
            </a:r>
            <a:r>
              <a:rPr sz="2400" spc="-5" dirty="0">
                <a:latin typeface="Carlito"/>
                <a:cs typeface="Carlito"/>
              </a:rPr>
              <a:t>2012, </a:t>
            </a:r>
            <a:r>
              <a:rPr sz="2400" dirty="0">
                <a:latin typeface="Carlito"/>
                <a:cs typeface="Carlito"/>
              </a:rPr>
              <a:t>MIT  </a:t>
            </a:r>
            <a:r>
              <a:rPr sz="2400" spc="-5" dirty="0">
                <a:latin typeface="Carlito"/>
                <a:cs typeface="Carlito"/>
              </a:rPr>
              <a:t>Press)</a:t>
            </a:r>
            <a:endParaRPr sz="24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7354" y="483113"/>
            <a:ext cx="8921483" cy="51053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755" y="838200"/>
            <a:ext cx="7730490" cy="447167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55600" marR="5080" indent="-342900">
              <a:lnSpc>
                <a:spcPct val="90000"/>
              </a:lnSpc>
              <a:spcBef>
                <a:spcPts val="45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dirty="0">
                <a:latin typeface="Carlito"/>
                <a:cs typeface="Carlito"/>
              </a:rPr>
              <a:t>Supervised </a:t>
            </a:r>
            <a:r>
              <a:rPr sz="3000" spc="-5" dirty="0">
                <a:latin typeface="Carlito"/>
                <a:cs typeface="Carlito"/>
              </a:rPr>
              <a:t>learning menggunakan </a:t>
            </a:r>
            <a:r>
              <a:rPr sz="3000" spc="-10" dirty="0">
                <a:latin typeface="Carlito"/>
                <a:cs typeface="Carlito"/>
              </a:rPr>
              <a:t>training </a:t>
            </a:r>
            <a:r>
              <a:rPr sz="3000" spc="-20" dirty="0">
                <a:latin typeface="Carlito"/>
                <a:cs typeface="Carlito"/>
              </a:rPr>
              <a:t>data  </a:t>
            </a:r>
            <a:r>
              <a:rPr sz="3000" spc="-15" dirty="0">
                <a:latin typeface="Carlito"/>
                <a:cs typeface="Carlito"/>
              </a:rPr>
              <a:t>yang </a:t>
            </a:r>
            <a:r>
              <a:rPr sz="3000" spc="-5" dirty="0">
                <a:latin typeface="Carlito"/>
                <a:cs typeface="Carlito"/>
              </a:rPr>
              <a:t>sudah diberi label </a:t>
            </a:r>
            <a:r>
              <a:rPr sz="3000" spc="-10" dirty="0">
                <a:latin typeface="Carlito"/>
                <a:cs typeface="Carlito"/>
              </a:rPr>
              <a:t>untuk </a:t>
            </a:r>
            <a:r>
              <a:rPr sz="3000" spc="-5" dirty="0">
                <a:latin typeface="Carlito"/>
                <a:cs typeface="Carlito"/>
              </a:rPr>
              <a:t>mempelajari  mapping function, dari input </a:t>
            </a:r>
            <a:r>
              <a:rPr sz="3000" spc="-10" dirty="0">
                <a:latin typeface="Carlito"/>
                <a:cs typeface="Carlito"/>
              </a:rPr>
              <a:t>variable </a:t>
            </a:r>
            <a:r>
              <a:rPr sz="3000" spc="-5" dirty="0">
                <a:latin typeface="Carlito"/>
                <a:cs typeface="Carlito"/>
              </a:rPr>
              <a:t>(x) </a:t>
            </a:r>
            <a:r>
              <a:rPr sz="3000" spc="-95" dirty="0">
                <a:latin typeface="Carlito"/>
                <a:cs typeface="Carlito"/>
              </a:rPr>
              <a:t>ke  </a:t>
            </a:r>
            <a:r>
              <a:rPr sz="3000" spc="-5" dirty="0">
                <a:latin typeface="Carlito"/>
                <a:cs typeface="Carlito"/>
              </a:rPr>
              <a:t>output </a:t>
            </a:r>
            <a:r>
              <a:rPr sz="3000" spc="-10" dirty="0">
                <a:latin typeface="Carlito"/>
                <a:cs typeface="Carlito"/>
              </a:rPr>
              <a:t>variable </a:t>
            </a:r>
            <a:r>
              <a:rPr sz="3000" spc="-5" dirty="0">
                <a:latin typeface="Carlito"/>
                <a:cs typeface="Carlito"/>
              </a:rPr>
              <a:t>(y).</a:t>
            </a:r>
            <a:endParaRPr sz="3000">
              <a:latin typeface="Carlito"/>
              <a:cs typeface="Carlito"/>
            </a:endParaRPr>
          </a:p>
          <a:p>
            <a:pPr marL="3670935">
              <a:lnSpc>
                <a:spcPct val="100000"/>
              </a:lnSpc>
              <a:spcBef>
                <a:spcPts val="365"/>
              </a:spcBef>
              <a:tabLst>
                <a:tab pos="4291965" algn="l"/>
              </a:tabLst>
            </a:pPr>
            <a:r>
              <a:rPr sz="3000" dirty="0">
                <a:latin typeface="Carlito"/>
                <a:cs typeface="Carlito"/>
              </a:rPr>
              <a:t>y =	</a:t>
            </a:r>
            <a:r>
              <a:rPr sz="3000" spc="-5" dirty="0">
                <a:latin typeface="Carlito"/>
                <a:cs typeface="Carlito"/>
              </a:rPr>
              <a:t>f(x)</a:t>
            </a:r>
            <a:endParaRPr sz="3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359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000" spc="-10" dirty="0">
                <a:latin typeface="Carlito"/>
                <a:cs typeface="Carlito"/>
              </a:rPr>
              <a:t>Beberapa algoritma </a:t>
            </a:r>
            <a:r>
              <a:rPr sz="3000" spc="-5" dirty="0">
                <a:latin typeface="Carlito"/>
                <a:cs typeface="Carlito"/>
              </a:rPr>
              <a:t>supervised</a:t>
            </a:r>
            <a:r>
              <a:rPr sz="3000" spc="20" dirty="0">
                <a:latin typeface="Carlito"/>
                <a:cs typeface="Carlito"/>
              </a:rPr>
              <a:t> </a:t>
            </a:r>
            <a:r>
              <a:rPr sz="3000" spc="-5" dirty="0">
                <a:latin typeface="Carlito"/>
                <a:cs typeface="Carlito"/>
              </a:rPr>
              <a:t>learning</a:t>
            </a:r>
            <a:endParaRPr sz="30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spcBef>
                <a:spcPts val="340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5" dirty="0">
                <a:latin typeface="Carlito"/>
                <a:cs typeface="Carlito"/>
              </a:rPr>
              <a:t>Linear</a:t>
            </a:r>
            <a:r>
              <a:rPr sz="2600" spc="-15" dirty="0">
                <a:latin typeface="Carlito"/>
                <a:cs typeface="Carlito"/>
              </a:rPr>
              <a:t> </a:t>
            </a:r>
            <a:r>
              <a:rPr sz="2600" spc="-10" dirty="0">
                <a:latin typeface="Carlito"/>
                <a:cs typeface="Carlito"/>
              </a:rPr>
              <a:t>regression</a:t>
            </a:r>
            <a:endParaRPr sz="26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spcBef>
                <a:spcPts val="315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5" dirty="0">
                <a:latin typeface="Carlito"/>
                <a:cs typeface="Carlito"/>
              </a:rPr>
              <a:t>Logistic </a:t>
            </a:r>
            <a:r>
              <a:rPr sz="2600" spc="-10" dirty="0">
                <a:latin typeface="Carlito"/>
                <a:cs typeface="Carlito"/>
              </a:rPr>
              <a:t>regression</a:t>
            </a:r>
            <a:endParaRPr sz="26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spcBef>
                <a:spcPts val="310"/>
              </a:spcBef>
              <a:buFont typeface="Arial"/>
              <a:buChar char="–"/>
              <a:tabLst>
                <a:tab pos="756920" algn="l"/>
              </a:tabLst>
            </a:pPr>
            <a:r>
              <a:rPr sz="2600" dirty="0">
                <a:latin typeface="Carlito"/>
                <a:cs typeface="Carlito"/>
              </a:rPr>
              <a:t>Multiclass</a:t>
            </a:r>
            <a:r>
              <a:rPr sz="2600" spc="-35" dirty="0">
                <a:latin typeface="Carlito"/>
                <a:cs typeface="Carlito"/>
              </a:rPr>
              <a:t> </a:t>
            </a:r>
            <a:r>
              <a:rPr sz="2600" spc="-5" dirty="0">
                <a:latin typeface="Carlito"/>
                <a:cs typeface="Carlito"/>
              </a:rPr>
              <a:t>classification</a:t>
            </a:r>
            <a:endParaRPr sz="2600">
              <a:latin typeface="Carlito"/>
              <a:cs typeface="Carlito"/>
            </a:endParaRPr>
          </a:p>
          <a:p>
            <a:pPr marL="756285" lvl="1" indent="-287020">
              <a:lnSpc>
                <a:spcPct val="100000"/>
              </a:lnSpc>
              <a:spcBef>
                <a:spcPts val="310"/>
              </a:spcBef>
              <a:buFont typeface="Arial"/>
              <a:buChar char="–"/>
              <a:tabLst>
                <a:tab pos="756920" algn="l"/>
              </a:tabLst>
            </a:pPr>
            <a:r>
              <a:rPr sz="2600" spc="-5" dirty="0">
                <a:latin typeface="Carlito"/>
                <a:cs typeface="Carlito"/>
              </a:rPr>
              <a:t>Support </a:t>
            </a:r>
            <a:r>
              <a:rPr sz="2600" spc="-10" dirty="0">
                <a:latin typeface="Carlito"/>
                <a:cs typeface="Carlito"/>
              </a:rPr>
              <a:t>vector</a:t>
            </a:r>
            <a:r>
              <a:rPr sz="2600" spc="-25" dirty="0">
                <a:latin typeface="Carlito"/>
                <a:cs typeface="Carlito"/>
              </a:rPr>
              <a:t> </a:t>
            </a:r>
            <a:r>
              <a:rPr sz="2600" dirty="0">
                <a:latin typeface="Carlito"/>
                <a:cs typeface="Carlito"/>
              </a:rPr>
              <a:t>machines</a:t>
            </a:r>
            <a:endParaRPr sz="2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9592" y="914400"/>
            <a:ext cx="8044815" cy="43484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1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rlito"/>
                <a:cs typeface="Carlito"/>
              </a:rPr>
              <a:t>Classification</a:t>
            </a:r>
            <a:endParaRPr sz="3200" dirty="0">
              <a:latin typeface="Carlito"/>
              <a:cs typeface="Carlito"/>
            </a:endParaRPr>
          </a:p>
          <a:p>
            <a:pPr marL="756285" marR="5080" lvl="1" indent="-287020">
              <a:lnSpc>
                <a:spcPct val="90000"/>
              </a:lnSpc>
              <a:spcBef>
                <a:spcPts val="69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0" dirty="0">
                <a:latin typeface="Carlito"/>
                <a:cs typeface="Carlito"/>
              </a:rPr>
              <a:t>Classification bertujuan untuk </a:t>
            </a:r>
            <a:r>
              <a:rPr sz="2800" spc="-15" dirty="0">
                <a:latin typeface="Carlito"/>
                <a:cs typeface="Carlito"/>
              </a:rPr>
              <a:t>memprediksi  outcome </a:t>
            </a:r>
            <a:r>
              <a:rPr sz="2800" spc="-10" dirty="0">
                <a:latin typeface="Carlito"/>
                <a:cs typeface="Carlito"/>
              </a:rPr>
              <a:t>dari input </a:t>
            </a:r>
            <a:r>
              <a:rPr sz="2800" spc="-20" dirty="0">
                <a:latin typeface="Carlito"/>
                <a:cs typeface="Carlito"/>
              </a:rPr>
              <a:t>yang </a:t>
            </a:r>
            <a:r>
              <a:rPr sz="2800" spc="-15" dirty="0">
                <a:latin typeface="Carlito"/>
                <a:cs typeface="Carlito"/>
              </a:rPr>
              <a:t>diberikan </a:t>
            </a:r>
            <a:r>
              <a:rPr sz="2800" spc="-5" dirty="0">
                <a:latin typeface="Carlito"/>
                <a:cs typeface="Carlito"/>
              </a:rPr>
              <a:t>, </a:t>
            </a:r>
            <a:r>
              <a:rPr sz="2800" spc="-10" dirty="0">
                <a:latin typeface="Carlito"/>
                <a:cs typeface="Carlito"/>
              </a:rPr>
              <a:t>dimana  output variable berbentuk </a:t>
            </a:r>
            <a:r>
              <a:rPr sz="2800" spc="-20" dirty="0">
                <a:latin typeface="Carlito"/>
                <a:cs typeface="Carlito"/>
              </a:rPr>
              <a:t>kategori-kategori. </a:t>
            </a:r>
            <a:r>
              <a:rPr sz="2800" spc="-10" dirty="0">
                <a:latin typeface="Carlito"/>
                <a:cs typeface="Carlito"/>
              </a:rPr>
              <a:t>Misal  pria/wanita, </a:t>
            </a:r>
            <a:r>
              <a:rPr sz="2800" spc="-15" dirty="0">
                <a:latin typeface="Carlito"/>
                <a:cs typeface="Carlito"/>
              </a:rPr>
              <a:t>sakit/sehat,</a:t>
            </a:r>
            <a:r>
              <a:rPr sz="2800" spc="55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tinggi/rendah</a:t>
            </a:r>
            <a:endParaRPr sz="28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rlito"/>
                <a:cs typeface="Carlito"/>
              </a:rPr>
              <a:t>Regression</a:t>
            </a:r>
            <a:endParaRPr sz="3200" dirty="0">
              <a:latin typeface="Carlito"/>
              <a:cs typeface="Carlito"/>
            </a:endParaRPr>
          </a:p>
          <a:p>
            <a:pPr marL="756285" marR="490855" lvl="1" indent="-287020">
              <a:lnSpc>
                <a:spcPct val="90000"/>
              </a:lnSpc>
              <a:spcBef>
                <a:spcPts val="685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5" dirty="0">
                <a:latin typeface="Carlito"/>
                <a:cs typeface="Carlito"/>
              </a:rPr>
              <a:t>Regression </a:t>
            </a:r>
            <a:r>
              <a:rPr sz="2800" spc="-10" dirty="0">
                <a:latin typeface="Carlito"/>
                <a:cs typeface="Carlito"/>
              </a:rPr>
              <a:t>bertujuan untuk </a:t>
            </a:r>
            <a:r>
              <a:rPr sz="2800" spc="-15" dirty="0">
                <a:latin typeface="Carlito"/>
                <a:cs typeface="Carlito"/>
              </a:rPr>
              <a:t>memprediksi  outcome </a:t>
            </a:r>
            <a:r>
              <a:rPr sz="2800" spc="-5" dirty="0">
                <a:latin typeface="Carlito"/>
                <a:cs typeface="Carlito"/>
              </a:rPr>
              <a:t>dari </a:t>
            </a:r>
            <a:r>
              <a:rPr sz="2800" spc="-10" dirty="0">
                <a:latin typeface="Carlito"/>
                <a:cs typeface="Carlito"/>
              </a:rPr>
              <a:t>input, </a:t>
            </a:r>
            <a:r>
              <a:rPr sz="2800" spc="-5" dirty="0">
                <a:latin typeface="Carlito"/>
                <a:cs typeface="Carlito"/>
              </a:rPr>
              <a:t>dimana </a:t>
            </a:r>
            <a:r>
              <a:rPr sz="2800" spc="-10" dirty="0">
                <a:latin typeface="Carlito"/>
                <a:cs typeface="Carlito"/>
              </a:rPr>
              <a:t>output variable  berbentuk nilai </a:t>
            </a:r>
            <a:r>
              <a:rPr sz="2800" spc="-5" dirty="0">
                <a:latin typeface="Carlito"/>
                <a:cs typeface="Carlito"/>
              </a:rPr>
              <a:t>actual </a:t>
            </a:r>
            <a:r>
              <a:rPr sz="2800" spc="-15" dirty="0">
                <a:latin typeface="Carlito"/>
                <a:cs typeface="Carlito"/>
              </a:rPr>
              <a:t>(real </a:t>
            </a:r>
            <a:r>
              <a:rPr sz="2800" spc="-10" dirty="0">
                <a:latin typeface="Carlito"/>
                <a:cs typeface="Carlito"/>
              </a:rPr>
              <a:t>values), misal </a:t>
            </a:r>
            <a:r>
              <a:rPr sz="2800" dirty="0">
                <a:latin typeface="Carlito"/>
                <a:cs typeface="Carlito"/>
              </a:rPr>
              <a:t>tinggi  </a:t>
            </a:r>
            <a:r>
              <a:rPr sz="2800" spc="-10" dirty="0">
                <a:latin typeface="Carlito"/>
                <a:cs typeface="Carlito"/>
              </a:rPr>
              <a:t>badan seseorang, </a:t>
            </a:r>
            <a:r>
              <a:rPr sz="2800" spc="-15" dirty="0">
                <a:latin typeface="Carlito"/>
                <a:cs typeface="Carlito"/>
              </a:rPr>
              <a:t>curah</a:t>
            </a:r>
            <a:r>
              <a:rPr sz="2800" spc="65" dirty="0">
                <a:latin typeface="Carlito"/>
                <a:cs typeface="Carlito"/>
              </a:rPr>
              <a:t> </a:t>
            </a:r>
            <a:r>
              <a:rPr sz="2800" spc="-10" dirty="0">
                <a:latin typeface="Carlito"/>
                <a:cs typeface="Carlito"/>
              </a:rPr>
              <a:t>hujan.</a:t>
            </a:r>
            <a:endParaRPr sz="28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640" y="685800"/>
            <a:ext cx="696214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-5" dirty="0"/>
              <a:t>Algoritma </a:t>
            </a:r>
            <a:r>
              <a:rPr sz="3600" dirty="0"/>
              <a:t>Supervised</a:t>
            </a:r>
            <a:r>
              <a:rPr sz="3600" spc="-10" dirty="0"/>
              <a:t> </a:t>
            </a:r>
            <a:r>
              <a:rPr sz="3600" spc="-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09978"/>
            <a:ext cx="4783455" cy="4373632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rlito"/>
                <a:cs typeface="Carlito"/>
              </a:rPr>
              <a:t>Decision</a:t>
            </a:r>
            <a:r>
              <a:rPr sz="3200" dirty="0">
                <a:latin typeface="Carlito"/>
                <a:cs typeface="Carlito"/>
              </a:rPr>
              <a:t> </a:t>
            </a:r>
            <a:r>
              <a:rPr sz="3200" spc="-10" dirty="0">
                <a:latin typeface="Carlito"/>
                <a:cs typeface="Carlito"/>
              </a:rPr>
              <a:t>tree</a:t>
            </a:r>
            <a:endParaRPr lang="en-US" sz="3200" spc="-1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ID" sz="3200" spc="-10" dirty="0">
                <a:latin typeface="Carlito"/>
                <a:cs typeface="Carlito"/>
              </a:rPr>
              <a:t>Random Forest</a:t>
            </a:r>
            <a:endParaRPr sz="32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39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rlito"/>
                <a:cs typeface="Carlito"/>
              </a:rPr>
              <a:t>Naïve </a:t>
            </a:r>
            <a:r>
              <a:rPr sz="3200" spc="-20" dirty="0">
                <a:latin typeface="Carlito"/>
                <a:cs typeface="Carlito"/>
              </a:rPr>
              <a:t>bayes</a:t>
            </a:r>
            <a:r>
              <a:rPr sz="3200" spc="-5" dirty="0">
                <a:latin typeface="Carlito"/>
                <a:cs typeface="Carlito"/>
              </a:rPr>
              <a:t> classifier</a:t>
            </a:r>
            <a:endParaRPr sz="32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rlito"/>
                <a:cs typeface="Carlito"/>
              </a:rPr>
              <a:t>Artificial </a:t>
            </a:r>
            <a:r>
              <a:rPr sz="3200" spc="-15" dirty="0">
                <a:latin typeface="Carlito"/>
                <a:cs typeface="Carlito"/>
              </a:rPr>
              <a:t>neural</a:t>
            </a:r>
            <a:r>
              <a:rPr sz="3200" spc="-10" dirty="0">
                <a:latin typeface="Carlito"/>
                <a:cs typeface="Carlito"/>
              </a:rPr>
              <a:t> network</a:t>
            </a:r>
            <a:endParaRPr sz="32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rlito"/>
                <a:cs typeface="Carlito"/>
              </a:rPr>
              <a:t>Support </a:t>
            </a:r>
            <a:r>
              <a:rPr sz="3200" spc="-10" dirty="0">
                <a:latin typeface="Carlito"/>
                <a:cs typeface="Carlito"/>
              </a:rPr>
              <a:t>vector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machine</a:t>
            </a:r>
          </a:p>
          <a:p>
            <a:pPr marL="355600" indent="-3429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rlito"/>
                <a:cs typeface="Carlito"/>
              </a:rPr>
              <a:t>Linear regression</a:t>
            </a:r>
            <a:endParaRPr sz="32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rlito"/>
                <a:cs typeface="Carlito"/>
              </a:rPr>
              <a:t>Logistic</a:t>
            </a:r>
            <a:r>
              <a:rPr sz="3200" dirty="0">
                <a:latin typeface="Carlito"/>
                <a:cs typeface="Carlito"/>
              </a:rPr>
              <a:t> </a:t>
            </a:r>
            <a:r>
              <a:rPr sz="3200" spc="-5" dirty="0">
                <a:latin typeface="Carlito"/>
                <a:cs typeface="Carlito"/>
              </a:rPr>
              <a:t>regression</a:t>
            </a:r>
            <a:endParaRPr sz="3200" dirty="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38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rlito"/>
                <a:cs typeface="Carlito"/>
              </a:rPr>
              <a:t>KNN </a:t>
            </a:r>
            <a:r>
              <a:rPr sz="3200" spc="-10" dirty="0">
                <a:latin typeface="Carlito"/>
                <a:cs typeface="Carlito"/>
              </a:rPr>
              <a:t>(K- </a:t>
            </a:r>
            <a:r>
              <a:rPr sz="3200" spc="-15" dirty="0">
                <a:latin typeface="Carlito"/>
                <a:cs typeface="Carlito"/>
              </a:rPr>
              <a:t>Nearest</a:t>
            </a:r>
            <a:r>
              <a:rPr sz="3200" spc="-75" dirty="0">
                <a:latin typeface="Carlito"/>
                <a:cs typeface="Carlito"/>
              </a:rPr>
              <a:t> </a:t>
            </a:r>
            <a:r>
              <a:rPr sz="3200" dirty="0">
                <a:latin typeface="Carlito"/>
                <a:cs typeface="Carlito"/>
              </a:rPr>
              <a:t>Neighbor)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193" y="609600"/>
            <a:ext cx="7347356" cy="7021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240" dirty="0"/>
              <a:t>Klasifikasi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51193" y="1244283"/>
            <a:ext cx="8534400" cy="4340516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 indent="68580">
              <a:lnSpc>
                <a:spcPct val="148600"/>
              </a:lnSpc>
              <a:spcBef>
                <a:spcPts val="71"/>
              </a:spcBef>
              <a:tabLst>
                <a:tab pos="7750969" algn="l"/>
              </a:tabLst>
            </a:pPr>
            <a:r>
              <a:rPr spc="-8" dirty="0"/>
              <a:t>Co</a:t>
            </a:r>
            <a:r>
              <a:rPr u="sng" spc="-8" dirty="0">
                <a:uFill>
                  <a:solidFill>
                    <a:srgbClr val="7E7E7E"/>
                  </a:solidFill>
                </a:uFill>
              </a:rPr>
              <a:t>ntoh</a:t>
            </a:r>
            <a:r>
              <a:rPr u="sng" spc="-86" dirty="0">
                <a:uFill>
                  <a:solidFill>
                    <a:srgbClr val="7E7E7E"/>
                  </a:solidFill>
                </a:uFill>
              </a:rPr>
              <a:t> </a:t>
            </a:r>
            <a:r>
              <a:rPr u="sng" dirty="0">
                <a:uFill>
                  <a:solidFill>
                    <a:srgbClr val="7E7E7E"/>
                  </a:solidFill>
                </a:uFill>
              </a:rPr>
              <a:t>: 	</a:t>
            </a:r>
            <a:r>
              <a:rPr dirty="0"/>
              <a:t> </a:t>
            </a:r>
            <a:r>
              <a:rPr spc="-8" dirty="0"/>
              <a:t>                                                                                                                                           </a:t>
            </a:r>
            <a:r>
              <a:rPr spc="23" dirty="0"/>
              <a:t> </a:t>
            </a:r>
            <a:r>
              <a:rPr spc="-8" dirty="0"/>
              <a:t>Pengelompokkan </a:t>
            </a:r>
            <a:r>
              <a:rPr spc="-4" dirty="0"/>
              <a:t>email spam dan </a:t>
            </a:r>
            <a:r>
              <a:rPr spc="-8" dirty="0"/>
              <a:t>bukan</a:t>
            </a:r>
            <a:r>
              <a:rPr dirty="0"/>
              <a:t> </a:t>
            </a:r>
            <a:r>
              <a:rPr spc="-4" dirty="0"/>
              <a:t>spam</a:t>
            </a:r>
          </a:p>
          <a:p>
            <a:pPr marL="9525">
              <a:spcBef>
                <a:spcPts val="866"/>
              </a:spcBef>
            </a:pPr>
            <a:r>
              <a:rPr spc="-4" dirty="0"/>
              <a:t>Klasifikasi </a:t>
            </a:r>
            <a:r>
              <a:rPr spc="-8" dirty="0"/>
              <a:t>sentiment </a:t>
            </a:r>
            <a:r>
              <a:rPr spc="-15" dirty="0"/>
              <a:t>positif, </a:t>
            </a:r>
            <a:r>
              <a:rPr spc="-11" dirty="0"/>
              <a:t>negative </a:t>
            </a:r>
            <a:r>
              <a:rPr spc="-4" dirty="0"/>
              <a:t>dan</a:t>
            </a:r>
            <a:r>
              <a:rPr spc="83" dirty="0"/>
              <a:t> </a:t>
            </a:r>
            <a:r>
              <a:rPr spc="-8" dirty="0"/>
              <a:t>netral</a:t>
            </a:r>
          </a:p>
          <a:p>
            <a:pPr marL="9525">
              <a:spcBef>
                <a:spcPts val="874"/>
              </a:spcBef>
            </a:pPr>
            <a:r>
              <a:rPr spc="-8" dirty="0"/>
              <a:t>Pengenalan </a:t>
            </a:r>
            <a:r>
              <a:rPr spc="-4" dirty="0"/>
              <a:t>objek </a:t>
            </a:r>
            <a:r>
              <a:rPr spc="-8" dirty="0"/>
              <a:t>kendaraan </a:t>
            </a:r>
            <a:r>
              <a:rPr spc="-4" dirty="0"/>
              <a:t>mobil, sepeda, dan sepeda</a:t>
            </a:r>
            <a:r>
              <a:rPr spc="8" dirty="0"/>
              <a:t> </a:t>
            </a:r>
            <a:r>
              <a:rPr spc="-8" dirty="0"/>
              <a:t>motor</a:t>
            </a:r>
          </a:p>
          <a:p>
            <a:pPr>
              <a:lnSpc>
                <a:spcPct val="100000"/>
              </a:lnSpc>
            </a:pPr>
            <a:endParaRPr spc="-8" dirty="0"/>
          </a:p>
          <a:p>
            <a:pPr>
              <a:spcBef>
                <a:spcPts val="11"/>
              </a:spcBef>
            </a:pPr>
            <a:endParaRPr sz="1200" dirty="0"/>
          </a:p>
          <a:p>
            <a:pPr marL="9525">
              <a:spcBef>
                <a:spcPts val="4"/>
              </a:spcBef>
            </a:pPr>
            <a:r>
              <a:rPr spc="-4" dirty="0"/>
              <a:t>Klasifikasi terbagi</a:t>
            </a:r>
            <a:r>
              <a:rPr spc="23" dirty="0"/>
              <a:t> </a:t>
            </a:r>
            <a:r>
              <a:rPr dirty="0"/>
              <a:t>2:</a:t>
            </a:r>
          </a:p>
          <a:p>
            <a:pPr marL="395764" marR="416719" indent="-386715">
              <a:lnSpc>
                <a:spcPts val="1620"/>
              </a:lnSpc>
              <a:spcBef>
                <a:spcPts val="1076"/>
              </a:spcBef>
              <a:buClr>
                <a:srgbClr val="99CA38"/>
              </a:buClr>
              <a:buAutoNum type="arabicPeriod"/>
              <a:tabLst>
                <a:tab pos="395764" algn="l"/>
                <a:tab pos="396240" algn="l"/>
              </a:tabLst>
            </a:pPr>
            <a:r>
              <a:rPr dirty="0"/>
              <a:t>Binary </a:t>
            </a:r>
            <a:r>
              <a:rPr spc="-4" dirty="0"/>
              <a:t>Classes </a:t>
            </a:r>
            <a:r>
              <a:rPr dirty="0"/>
              <a:t>: </a:t>
            </a:r>
            <a:r>
              <a:rPr spc="-4" dirty="0"/>
              <a:t>Klasifikasi </a:t>
            </a:r>
            <a:r>
              <a:rPr spc="-8" dirty="0"/>
              <a:t>dengan </a:t>
            </a:r>
            <a:r>
              <a:rPr dirty="0"/>
              <a:t>2 </a:t>
            </a:r>
            <a:r>
              <a:rPr spc="-4" dirty="0"/>
              <a:t>jenis </a:t>
            </a:r>
            <a:r>
              <a:rPr spc="-11" dirty="0"/>
              <a:t>kelas </a:t>
            </a:r>
            <a:r>
              <a:rPr spc="-4" dirty="0"/>
              <a:t>seperti spam </a:t>
            </a:r>
            <a:r>
              <a:rPr spc="-11" dirty="0"/>
              <a:t>atau </a:t>
            </a:r>
            <a:r>
              <a:rPr spc="-8" dirty="0"/>
              <a:t>bukan </a:t>
            </a:r>
            <a:r>
              <a:rPr spc="-4" dirty="0"/>
              <a:t>spam, positif </a:t>
            </a:r>
            <a:r>
              <a:rPr spc="-11" dirty="0"/>
              <a:t>atau  </a:t>
            </a:r>
            <a:r>
              <a:rPr spc="-8" dirty="0"/>
              <a:t>negative, </a:t>
            </a:r>
            <a:r>
              <a:rPr dirty="0"/>
              <a:t>mahal </a:t>
            </a:r>
            <a:r>
              <a:rPr spc="-11" dirty="0"/>
              <a:t>atau</a:t>
            </a:r>
            <a:r>
              <a:rPr spc="19" dirty="0"/>
              <a:t> </a:t>
            </a:r>
            <a:r>
              <a:rPr spc="-4" dirty="0"/>
              <a:t>murah.</a:t>
            </a:r>
          </a:p>
          <a:p>
            <a:pPr marL="395764" marR="276225" indent="-386715">
              <a:lnSpc>
                <a:spcPts val="1620"/>
              </a:lnSpc>
              <a:spcBef>
                <a:spcPts val="1054"/>
              </a:spcBef>
              <a:buClr>
                <a:srgbClr val="99CA38"/>
              </a:buClr>
              <a:buAutoNum type="arabicPeriod"/>
              <a:tabLst>
                <a:tab pos="395764" algn="l"/>
                <a:tab pos="396240" algn="l"/>
              </a:tabLst>
            </a:pPr>
            <a:r>
              <a:rPr dirty="0"/>
              <a:t>Multi </a:t>
            </a:r>
            <a:r>
              <a:rPr spc="-4" dirty="0"/>
              <a:t>Classes </a:t>
            </a:r>
            <a:r>
              <a:rPr dirty="0"/>
              <a:t>: </a:t>
            </a:r>
            <a:r>
              <a:rPr spc="-4" dirty="0"/>
              <a:t>Klasifikasi </a:t>
            </a:r>
            <a:r>
              <a:rPr spc="-8" dirty="0"/>
              <a:t>dengan </a:t>
            </a:r>
            <a:r>
              <a:rPr spc="-4" dirty="0"/>
              <a:t>lebih dari </a:t>
            </a:r>
            <a:r>
              <a:rPr dirty="0"/>
              <a:t>2 </a:t>
            </a:r>
            <a:r>
              <a:rPr spc="-11" dirty="0"/>
              <a:t>kelas </a:t>
            </a:r>
            <a:r>
              <a:rPr spc="-4" dirty="0"/>
              <a:t>seperti klasifikasi jenis </a:t>
            </a:r>
            <a:r>
              <a:rPr spc="-8" dirty="0"/>
              <a:t>kendaraan </a:t>
            </a:r>
            <a:r>
              <a:rPr spc="-26" dirty="0"/>
              <a:t>motor,  </a:t>
            </a:r>
            <a:r>
              <a:rPr spc="-4" dirty="0"/>
              <a:t>pengenalan ucapan, pengenalan</a:t>
            </a:r>
            <a:r>
              <a:rPr spc="-41" dirty="0"/>
              <a:t> </a:t>
            </a:r>
            <a:r>
              <a:rPr spc="-4" dirty="0"/>
              <a:t>wajah.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752600"/>
            <a:ext cx="8076286" cy="4677563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275"/>
              </a:spcBef>
              <a:tabLst>
                <a:tab pos="185420" algn="l"/>
              </a:tabLst>
            </a:pPr>
            <a:r>
              <a:rPr lang="en-US" sz="2000" spc="-10" dirty="0">
                <a:latin typeface="Carlito"/>
                <a:cs typeface="Carlito"/>
              </a:rPr>
              <a:t>Ada </a:t>
            </a:r>
            <a:r>
              <a:rPr lang="en-US" sz="2000" spc="-10" dirty="0" err="1">
                <a:latin typeface="Carlito"/>
                <a:cs typeface="Carlito"/>
              </a:rPr>
              <a:t>beberapa</a:t>
            </a:r>
            <a:r>
              <a:rPr lang="en-US" sz="2000" spc="-10" dirty="0">
                <a:latin typeface="Carlito"/>
                <a:cs typeface="Carlito"/>
              </a:rPr>
              <a:t> </a:t>
            </a:r>
            <a:r>
              <a:rPr lang="en-US" sz="2000" spc="-10" dirty="0" err="1">
                <a:latin typeface="Carlito"/>
                <a:cs typeface="Carlito"/>
              </a:rPr>
              <a:t>metode</a:t>
            </a:r>
            <a:r>
              <a:rPr lang="en-US" sz="2000" spc="-10" dirty="0">
                <a:latin typeface="Carlito"/>
                <a:cs typeface="Carlito"/>
              </a:rPr>
              <a:t> </a:t>
            </a:r>
            <a:r>
              <a:rPr lang="en-US" sz="2000" spc="-10" dirty="0" err="1">
                <a:latin typeface="Carlito"/>
                <a:cs typeface="Carlito"/>
              </a:rPr>
              <a:t>klasifikasi</a:t>
            </a:r>
            <a:r>
              <a:rPr lang="en-US" sz="2000" spc="-10" dirty="0">
                <a:latin typeface="Carlito"/>
                <a:cs typeface="Carlito"/>
              </a:rPr>
              <a:t> yang </a:t>
            </a:r>
            <a:r>
              <a:rPr lang="en-US" sz="2000" spc="-10" dirty="0" err="1">
                <a:latin typeface="Carlito"/>
                <a:cs typeface="Carlito"/>
              </a:rPr>
              <a:t>sering</a:t>
            </a:r>
            <a:r>
              <a:rPr lang="en-US" sz="2000" spc="-10" dirty="0">
                <a:latin typeface="Carlito"/>
                <a:cs typeface="Carlito"/>
              </a:rPr>
              <a:t> </a:t>
            </a:r>
            <a:r>
              <a:rPr lang="en-US" sz="2000" spc="-10" dirty="0" err="1">
                <a:latin typeface="Carlito"/>
                <a:cs typeface="Carlito"/>
              </a:rPr>
              <a:t>digunakan</a:t>
            </a:r>
            <a:r>
              <a:rPr lang="en-US" sz="2000" spc="-10" dirty="0">
                <a:latin typeface="Carlito"/>
                <a:cs typeface="Carlito"/>
              </a:rPr>
              <a:t> pada </a:t>
            </a:r>
            <a:r>
              <a:rPr lang="en-US" sz="2000" spc="-10" dirty="0" err="1">
                <a:latin typeface="Carlito"/>
                <a:cs typeface="Carlito"/>
              </a:rPr>
              <a:t>citra</a:t>
            </a:r>
            <a:r>
              <a:rPr lang="en-US" sz="2000" spc="-10" dirty="0">
                <a:latin typeface="Carlito"/>
                <a:cs typeface="Carlito"/>
              </a:rPr>
              <a:t>, </a:t>
            </a:r>
            <a:r>
              <a:rPr lang="en-US" sz="2000" spc="-10" dirty="0" err="1">
                <a:latin typeface="Carlito"/>
                <a:cs typeface="Carlito"/>
              </a:rPr>
              <a:t>yaitu</a:t>
            </a:r>
            <a:r>
              <a:rPr lang="en-US" sz="2000" spc="-10" dirty="0">
                <a:latin typeface="Carlito"/>
                <a:cs typeface="Carlito"/>
              </a:rPr>
              <a:t>:</a:t>
            </a:r>
          </a:p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000" spc="-10" dirty="0">
                <a:latin typeface="Carlito"/>
                <a:cs typeface="Carlito"/>
              </a:rPr>
              <a:t>K-nearest neighbors</a:t>
            </a:r>
            <a:r>
              <a:rPr sz="200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classifier</a:t>
            </a:r>
            <a:endParaRPr sz="20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000" spc="-10" dirty="0">
                <a:latin typeface="Carlito"/>
                <a:cs typeface="Carlito"/>
              </a:rPr>
              <a:t>C</a:t>
            </a:r>
            <a:r>
              <a:rPr sz="2000" spc="-5" dirty="0">
                <a:latin typeface="Carlito"/>
                <a:cs typeface="Carlito"/>
              </a:rPr>
              <a:t>lassifier</a:t>
            </a:r>
            <a:r>
              <a:rPr lang="en-US" sz="2000" spc="-5" dirty="0">
                <a:latin typeface="Carlito"/>
                <a:cs typeface="Carlito"/>
              </a:rPr>
              <a:t> yang </a:t>
            </a:r>
            <a:r>
              <a:rPr lang="en-US" sz="2000" spc="-5" dirty="0" err="1">
                <a:latin typeface="Carlito"/>
                <a:cs typeface="Carlito"/>
              </a:rPr>
              <a:t>bekerja</a:t>
            </a:r>
            <a:r>
              <a:rPr lang="en-US" sz="2000" spc="-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dengan</a:t>
            </a:r>
            <a:r>
              <a:rPr lang="en-US" sz="2000" spc="-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menentukan</a:t>
            </a:r>
            <a:r>
              <a:rPr lang="en-US" sz="2000" spc="-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titik</a:t>
            </a:r>
            <a:r>
              <a:rPr lang="en-US" sz="2000" spc="-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kedekatan</a:t>
            </a:r>
            <a:r>
              <a:rPr lang="en-US" sz="2000" spc="-5" dirty="0">
                <a:latin typeface="Carlito"/>
                <a:cs typeface="Carlito"/>
              </a:rPr>
              <a:t> (distance based)</a:t>
            </a:r>
            <a:endParaRPr sz="20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000" spc="-15" dirty="0" err="1">
                <a:latin typeface="Carlito"/>
                <a:cs typeface="Carlito"/>
              </a:rPr>
              <a:t>Termasuk</a:t>
            </a:r>
            <a:r>
              <a:rPr lang="en-US" sz="2000" spc="-15" dirty="0">
                <a:latin typeface="Carlito"/>
                <a:cs typeface="Carlito"/>
              </a:rPr>
              <a:t> </a:t>
            </a:r>
            <a:r>
              <a:rPr lang="en-US" sz="2000" spc="-15" dirty="0" err="1">
                <a:latin typeface="Carlito"/>
                <a:cs typeface="Carlito"/>
              </a:rPr>
              <a:t>kategori</a:t>
            </a:r>
            <a:r>
              <a:rPr lang="en-US" sz="2000" spc="-15" dirty="0">
                <a:latin typeface="Carlito"/>
                <a:cs typeface="Carlito"/>
              </a:rPr>
              <a:t> l</a:t>
            </a:r>
            <a:r>
              <a:rPr sz="2000" spc="-15" dirty="0">
                <a:latin typeface="Carlito"/>
                <a:cs typeface="Carlito"/>
              </a:rPr>
              <a:t>azy </a:t>
            </a:r>
            <a:r>
              <a:rPr sz="2000" spc="-10" dirty="0">
                <a:latin typeface="Carlito"/>
                <a:cs typeface="Carlito"/>
              </a:rPr>
              <a:t>learners, </a:t>
            </a:r>
            <a:r>
              <a:rPr lang="en-US" sz="2000" spc="-10" dirty="0" err="1">
                <a:latin typeface="Carlito"/>
                <a:cs typeface="Carlito"/>
              </a:rPr>
              <a:t>karena</a:t>
            </a:r>
            <a:r>
              <a:rPr lang="en-US" sz="2000" spc="-10" dirty="0">
                <a:latin typeface="Carlito"/>
                <a:cs typeface="Carlito"/>
              </a:rPr>
              <a:t> </a:t>
            </a:r>
            <a:r>
              <a:rPr lang="en-US" sz="2000" spc="-10" dirty="0" err="1">
                <a:latin typeface="Carlito"/>
                <a:cs typeface="Carlito"/>
              </a:rPr>
              <a:t>tidak</a:t>
            </a:r>
            <a:r>
              <a:rPr lang="en-US" sz="2000" spc="-10" dirty="0">
                <a:latin typeface="Carlito"/>
                <a:cs typeface="Carlito"/>
              </a:rPr>
              <a:t> </a:t>
            </a:r>
            <a:r>
              <a:rPr lang="en-US" sz="2000" spc="-10" dirty="0" err="1">
                <a:latin typeface="Carlito"/>
                <a:cs typeface="Carlito"/>
              </a:rPr>
              <a:t>bisa</a:t>
            </a:r>
            <a:r>
              <a:rPr lang="en-US" sz="2000" spc="-10" dirty="0">
                <a:latin typeface="Carlito"/>
                <a:cs typeface="Carlito"/>
              </a:rPr>
              <a:t> </a:t>
            </a:r>
            <a:r>
              <a:rPr lang="en-US" sz="2000" spc="-10" dirty="0" err="1">
                <a:latin typeface="Carlito"/>
                <a:cs typeface="Carlito"/>
              </a:rPr>
              <a:t>membangun</a:t>
            </a:r>
            <a:r>
              <a:rPr lang="en-US" sz="2000" spc="-10" dirty="0">
                <a:latin typeface="Carlito"/>
                <a:cs typeface="Carlito"/>
              </a:rPr>
              <a:t> model </a:t>
            </a:r>
            <a:r>
              <a:rPr lang="en-US" sz="2000" spc="-10" dirty="0" err="1">
                <a:latin typeface="Carlito"/>
                <a:cs typeface="Carlito"/>
              </a:rPr>
              <a:t>secara</a:t>
            </a:r>
            <a:r>
              <a:rPr lang="en-US" sz="2000" spc="-10" dirty="0">
                <a:latin typeface="Carlito"/>
                <a:cs typeface="Carlito"/>
              </a:rPr>
              <a:t> </a:t>
            </a:r>
            <a:r>
              <a:rPr lang="en-US" sz="2000" spc="-10" dirty="0" err="1">
                <a:latin typeface="Carlito"/>
                <a:cs typeface="Carlito"/>
              </a:rPr>
              <a:t>eksplisit</a:t>
            </a:r>
            <a:endParaRPr sz="2000" dirty="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185420" algn="l"/>
              </a:tabLst>
            </a:pPr>
            <a:r>
              <a:rPr sz="2000" spc="-5" dirty="0">
                <a:latin typeface="Carlito"/>
                <a:cs typeface="Carlito"/>
              </a:rPr>
              <a:t>Support </a:t>
            </a:r>
            <a:r>
              <a:rPr sz="2000" spc="-30" dirty="0">
                <a:latin typeface="Carlito"/>
                <a:cs typeface="Carlito"/>
              </a:rPr>
              <a:t>Vector</a:t>
            </a:r>
            <a:r>
              <a:rPr sz="2000" spc="-2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Machine</a:t>
            </a:r>
            <a:endParaRPr sz="20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000" spc="-15" dirty="0" err="1">
                <a:latin typeface="Carlito"/>
                <a:cs typeface="Carlito"/>
              </a:rPr>
              <a:t>Dibahas</a:t>
            </a:r>
            <a:r>
              <a:rPr lang="en-US" sz="2000" spc="-15" dirty="0">
                <a:latin typeface="Carlito"/>
                <a:cs typeface="Carlito"/>
              </a:rPr>
              <a:t> pada </a:t>
            </a:r>
            <a:r>
              <a:rPr lang="en-US" sz="2000" spc="-15" dirty="0" err="1">
                <a:latin typeface="Carlito"/>
                <a:cs typeface="Carlito"/>
              </a:rPr>
              <a:t>modul</a:t>
            </a:r>
            <a:r>
              <a:rPr lang="en-US" sz="2000" spc="-15" dirty="0">
                <a:latin typeface="Carlito"/>
                <a:cs typeface="Carlito"/>
              </a:rPr>
              <a:t> lab </a:t>
            </a:r>
            <a:r>
              <a:rPr lang="en-US" sz="2000" spc="-15" dirty="0" err="1">
                <a:latin typeface="Carlito"/>
                <a:cs typeface="Carlito"/>
              </a:rPr>
              <a:t>praktikum</a:t>
            </a:r>
            <a:r>
              <a:rPr lang="en-US" sz="2000" spc="-15" dirty="0">
                <a:latin typeface="Carlito"/>
                <a:cs typeface="Carlito"/>
              </a:rPr>
              <a:t> </a:t>
            </a:r>
            <a:r>
              <a:rPr lang="en-US" sz="2000" spc="-15" dirty="0" err="1">
                <a:latin typeface="Carlito"/>
                <a:cs typeface="Carlito"/>
              </a:rPr>
              <a:t>citra</a:t>
            </a:r>
            <a:endParaRPr sz="20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000" spc="-10" dirty="0">
                <a:latin typeface="Carlito"/>
                <a:cs typeface="Carlito"/>
              </a:rPr>
              <a:t>Cara </a:t>
            </a:r>
            <a:r>
              <a:rPr lang="en-US" sz="2000" spc="-10" dirty="0" err="1">
                <a:latin typeface="Carlito"/>
                <a:cs typeface="Carlito"/>
              </a:rPr>
              <a:t>kerjanya</a:t>
            </a:r>
            <a:r>
              <a:rPr lang="en-US" sz="2000" spc="-10" dirty="0">
                <a:latin typeface="Carlito"/>
                <a:cs typeface="Carlito"/>
              </a:rPr>
              <a:t> </a:t>
            </a:r>
            <a:r>
              <a:rPr lang="en-US" sz="2000" spc="-10" dirty="0" err="1">
                <a:latin typeface="Carlito"/>
                <a:cs typeface="Carlito"/>
              </a:rPr>
              <a:t>adalah</a:t>
            </a:r>
            <a:r>
              <a:rPr lang="en-US" sz="2000" spc="-10" dirty="0">
                <a:latin typeface="Carlito"/>
                <a:cs typeface="Carlito"/>
              </a:rPr>
              <a:t> </a:t>
            </a:r>
            <a:r>
              <a:rPr lang="en-US" sz="2000" spc="-10" dirty="0" err="1">
                <a:latin typeface="Carlito"/>
                <a:cs typeface="Carlito"/>
              </a:rPr>
              <a:t>dengan</a:t>
            </a:r>
            <a:r>
              <a:rPr lang="en-US" sz="2000" spc="-10" dirty="0">
                <a:latin typeface="Carlito"/>
                <a:cs typeface="Carlito"/>
              </a:rPr>
              <a:t> </a:t>
            </a:r>
            <a:r>
              <a:rPr lang="en-US" sz="2000" spc="-10" dirty="0" err="1">
                <a:latin typeface="Carlito"/>
                <a:cs typeface="Carlito"/>
              </a:rPr>
              <a:t>menentukan</a:t>
            </a:r>
            <a:r>
              <a:rPr lang="en-US" sz="2000" spc="-1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hyperplanes </a:t>
            </a:r>
            <a:r>
              <a:rPr lang="en-US" sz="2000" spc="-20" dirty="0" err="1">
                <a:latin typeface="Carlito"/>
                <a:cs typeface="Carlito"/>
              </a:rPr>
              <a:t>untuk</a:t>
            </a:r>
            <a:r>
              <a:rPr lang="en-US" sz="2000" spc="-20" dirty="0">
                <a:latin typeface="Carlito"/>
                <a:cs typeface="Carlito"/>
              </a:rPr>
              <a:t> </a:t>
            </a:r>
            <a:r>
              <a:rPr lang="en-US" sz="2000" spc="-20" dirty="0" err="1">
                <a:latin typeface="Carlito"/>
                <a:cs typeface="Carlito"/>
              </a:rPr>
              <a:t>memisahkan</a:t>
            </a:r>
            <a:r>
              <a:rPr lang="en-US" sz="2000" spc="-20" dirty="0">
                <a:latin typeface="Carlito"/>
                <a:cs typeface="Carlito"/>
              </a:rPr>
              <a:t> data </a:t>
            </a:r>
            <a:r>
              <a:rPr lang="en-US" sz="2000" spc="-20" dirty="0" err="1">
                <a:latin typeface="Carlito"/>
                <a:cs typeface="Carlito"/>
              </a:rPr>
              <a:t>tiap</a:t>
            </a:r>
            <a:r>
              <a:rPr lang="en-US" sz="2000" spc="-20" dirty="0">
                <a:latin typeface="Carlito"/>
                <a:cs typeface="Carlito"/>
              </a:rPr>
              <a:t> </a:t>
            </a:r>
            <a:r>
              <a:rPr lang="en-US" sz="2000" spc="-20" dirty="0" err="1">
                <a:latin typeface="Carlito"/>
                <a:cs typeface="Carlito"/>
              </a:rPr>
              <a:t>kelasnya</a:t>
            </a:r>
            <a:r>
              <a:rPr lang="en-US" sz="2000" spc="-20" dirty="0">
                <a:latin typeface="Carlito"/>
                <a:cs typeface="Carlito"/>
              </a:rPr>
              <a:t>/</a:t>
            </a:r>
            <a:r>
              <a:rPr lang="en-US" sz="2000" spc="-20" dirty="0" err="1">
                <a:latin typeface="Carlito"/>
                <a:cs typeface="Carlito"/>
              </a:rPr>
              <a:t>tiap</a:t>
            </a:r>
            <a:r>
              <a:rPr lang="en-US" sz="2000" spc="-20" dirty="0">
                <a:latin typeface="Carlito"/>
                <a:cs typeface="Carlito"/>
              </a:rPr>
              <a:t> label</a:t>
            </a:r>
            <a:endParaRPr sz="2000" dirty="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185420" algn="l"/>
              </a:tabLst>
            </a:pPr>
            <a:r>
              <a:rPr sz="2000" spc="-10" dirty="0">
                <a:latin typeface="Carlito"/>
                <a:cs typeface="Carlito"/>
              </a:rPr>
              <a:t>Neural Networks</a:t>
            </a:r>
            <a:endParaRPr sz="20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000" spc="-15" dirty="0" err="1">
                <a:latin typeface="Carlito"/>
                <a:cs typeface="Carlito"/>
              </a:rPr>
              <a:t>Mengikuti</a:t>
            </a:r>
            <a:r>
              <a:rPr lang="en-US" sz="2000" spc="-15" dirty="0">
                <a:latin typeface="Carlito"/>
                <a:cs typeface="Carlito"/>
              </a:rPr>
              <a:t> </a:t>
            </a:r>
            <a:r>
              <a:rPr lang="en-US" sz="2000" spc="-15" dirty="0" err="1">
                <a:latin typeface="Carlito"/>
                <a:cs typeface="Carlito"/>
              </a:rPr>
              <a:t>konsep</a:t>
            </a:r>
            <a:r>
              <a:rPr lang="en-US" sz="2000" spc="-15" dirty="0">
                <a:latin typeface="Carlito"/>
                <a:cs typeface="Carlito"/>
              </a:rPr>
              <a:t> neuron pada </a:t>
            </a:r>
            <a:r>
              <a:rPr lang="en-US" sz="2000" spc="-15" dirty="0" err="1">
                <a:latin typeface="Carlito"/>
                <a:cs typeface="Carlito"/>
              </a:rPr>
              <a:t>otak</a:t>
            </a:r>
            <a:r>
              <a:rPr lang="en-US" sz="2000" spc="-15" dirty="0">
                <a:latin typeface="Carlito"/>
                <a:cs typeface="Carlito"/>
              </a:rPr>
              <a:t> </a:t>
            </a:r>
            <a:r>
              <a:rPr lang="en-US" sz="2000" spc="-15" dirty="0" err="1">
                <a:latin typeface="Carlito"/>
                <a:cs typeface="Carlito"/>
              </a:rPr>
              <a:t>manusia</a:t>
            </a:r>
            <a:endParaRPr sz="20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000" spc="-5" dirty="0">
                <a:latin typeface="Carlito"/>
                <a:cs typeface="Carlito"/>
              </a:rPr>
              <a:t>Akan </a:t>
            </a:r>
            <a:r>
              <a:rPr lang="en-US" sz="2000" spc="-5" dirty="0" err="1">
                <a:latin typeface="Carlito"/>
                <a:cs typeface="Carlito"/>
              </a:rPr>
              <a:t>dibahas</a:t>
            </a:r>
            <a:r>
              <a:rPr lang="en-US" sz="2000" spc="-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lebih</a:t>
            </a:r>
            <a:r>
              <a:rPr lang="en-US" sz="2000" spc="-5" dirty="0">
                <a:latin typeface="Carlito"/>
                <a:cs typeface="Carlito"/>
              </a:rPr>
              <a:t> detail di MK Computer Vision/</a:t>
            </a:r>
            <a:r>
              <a:rPr lang="en-US" sz="2000" spc="-5" dirty="0" err="1">
                <a:latin typeface="Carlito"/>
                <a:cs typeface="Carlito"/>
              </a:rPr>
              <a:t>Sistem</a:t>
            </a:r>
            <a:r>
              <a:rPr lang="en-US" sz="2000" spc="-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Cerdas</a:t>
            </a:r>
            <a:endParaRPr sz="2000" dirty="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185420" algn="l"/>
              </a:tabLst>
            </a:pPr>
            <a:r>
              <a:rPr sz="2000" dirty="0">
                <a:latin typeface="Carlito"/>
                <a:cs typeface="Carlito"/>
              </a:rPr>
              <a:t>and </a:t>
            </a:r>
            <a:r>
              <a:rPr sz="2000" spc="-15" dirty="0">
                <a:latin typeface="Carlito"/>
                <a:cs typeface="Carlito"/>
              </a:rPr>
              <a:t>many</a:t>
            </a:r>
            <a:r>
              <a:rPr sz="2000" spc="-20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more……….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rlito"/>
                <a:cs typeface="Carlito"/>
              </a:rPr>
              <a:t>3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6DA7B-7998-4240-9C02-949E0B86A959}"/>
              </a:ext>
            </a:extLst>
          </p:cNvPr>
          <p:cNvSpPr txBox="1"/>
          <p:nvPr/>
        </p:nvSpPr>
        <p:spPr>
          <a:xfrm>
            <a:off x="609600" y="653844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000" spc="-195" dirty="0"/>
              <a:t>Classification</a:t>
            </a:r>
            <a:r>
              <a:rPr lang="en-ID" sz="4000" spc="-260" dirty="0"/>
              <a:t> </a:t>
            </a:r>
            <a:r>
              <a:rPr lang="en-ID" sz="4000" spc="-45" dirty="0"/>
              <a:t>Methods</a:t>
            </a:r>
            <a:endParaRPr lang="en-ID" sz="4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780308"/>
            <a:ext cx="7598258" cy="2174313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53365" indent="-24130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US" sz="2400" spc="-15" dirty="0" err="1">
                <a:latin typeface="Carlito"/>
                <a:cs typeface="Carlito"/>
              </a:rPr>
              <a:t>Kriteria</a:t>
            </a:r>
            <a:r>
              <a:rPr lang="en-US" sz="2400" spc="-15" dirty="0">
                <a:latin typeface="Carlito"/>
                <a:cs typeface="Carlito"/>
              </a:rPr>
              <a:t> </a:t>
            </a:r>
            <a:r>
              <a:rPr lang="en-US" sz="2400" spc="-15" dirty="0" err="1">
                <a:latin typeface="Carlito"/>
                <a:cs typeface="Carlito"/>
              </a:rPr>
              <a:t>Evaluasi</a:t>
            </a:r>
            <a:r>
              <a:rPr lang="en-US" sz="2400" spc="-15" dirty="0">
                <a:latin typeface="Carlito"/>
                <a:cs typeface="Carlito"/>
              </a:rPr>
              <a:t> yang </a:t>
            </a:r>
            <a:r>
              <a:rPr lang="en-US" sz="2400" spc="-15" dirty="0" err="1">
                <a:latin typeface="Carlito"/>
                <a:cs typeface="Carlito"/>
              </a:rPr>
              <a:t>dicari</a:t>
            </a:r>
            <a:r>
              <a:rPr lang="en-US" sz="2400" spc="-15" dirty="0">
                <a:latin typeface="Carlito"/>
                <a:cs typeface="Carlito"/>
              </a:rPr>
              <a:t> pada </a:t>
            </a:r>
            <a:r>
              <a:rPr lang="en-US" sz="2400" spc="-15" dirty="0" err="1">
                <a:latin typeface="Carlito"/>
                <a:cs typeface="Carlito"/>
              </a:rPr>
              <a:t>pengolahan</a:t>
            </a:r>
            <a:r>
              <a:rPr lang="en-US" sz="2400" spc="-15" dirty="0">
                <a:latin typeface="Carlito"/>
                <a:cs typeface="Carlito"/>
              </a:rPr>
              <a:t> </a:t>
            </a:r>
            <a:r>
              <a:rPr lang="en-US" sz="2400" spc="-15" dirty="0" err="1">
                <a:latin typeface="Carlito"/>
                <a:cs typeface="Carlito"/>
              </a:rPr>
              <a:t>citra</a:t>
            </a:r>
            <a:r>
              <a:rPr sz="2400" spc="-5" dirty="0">
                <a:latin typeface="Carlito"/>
                <a:cs typeface="Carlito"/>
              </a:rPr>
              <a:t>:</a:t>
            </a:r>
            <a:endParaRPr sz="2400" dirty="0">
              <a:latin typeface="Carlito"/>
              <a:cs typeface="Carlito"/>
            </a:endParaRPr>
          </a:p>
          <a:p>
            <a:pPr marL="591185" lvl="1" indent="-2362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91185" algn="l"/>
                <a:tab pos="591820" algn="l"/>
              </a:tabLst>
            </a:pPr>
            <a:r>
              <a:rPr sz="2200" spc="-10" dirty="0">
                <a:latin typeface="Carlito"/>
                <a:cs typeface="Carlito"/>
              </a:rPr>
              <a:t>Accuracy</a:t>
            </a:r>
            <a:r>
              <a:rPr lang="en-US" sz="2200" spc="-10" dirty="0">
                <a:latin typeface="Carlito"/>
                <a:cs typeface="Carlito"/>
              </a:rPr>
              <a:t> (</a:t>
            </a:r>
            <a:r>
              <a:rPr lang="en-US" sz="2200" spc="-10" dirty="0" err="1">
                <a:latin typeface="Carlito"/>
                <a:cs typeface="Carlito"/>
              </a:rPr>
              <a:t>akurasi</a:t>
            </a:r>
            <a:r>
              <a:rPr lang="en-US" sz="2200" spc="-10" dirty="0">
                <a:latin typeface="Carlito"/>
                <a:cs typeface="Carlito"/>
              </a:rPr>
              <a:t>)</a:t>
            </a:r>
            <a:endParaRPr sz="2200" dirty="0">
              <a:latin typeface="Carlito"/>
              <a:cs typeface="Carlito"/>
            </a:endParaRPr>
          </a:p>
          <a:p>
            <a:pPr marL="591185" lvl="1" indent="-2362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91185" algn="l"/>
                <a:tab pos="591820" algn="l"/>
              </a:tabLst>
            </a:pPr>
            <a:r>
              <a:rPr sz="2200" spc="-10" dirty="0">
                <a:latin typeface="Carlito"/>
                <a:cs typeface="Carlito"/>
              </a:rPr>
              <a:t>Speed</a:t>
            </a:r>
            <a:r>
              <a:rPr lang="en-US" sz="2200" spc="-10" dirty="0">
                <a:latin typeface="Carlito"/>
                <a:cs typeface="Carlito"/>
              </a:rPr>
              <a:t> (</a:t>
            </a:r>
            <a:r>
              <a:rPr lang="en-US" sz="2200" spc="-10" dirty="0" err="1">
                <a:latin typeface="Carlito"/>
                <a:cs typeface="Carlito"/>
              </a:rPr>
              <a:t>kecepatan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dalam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komputasi</a:t>
            </a:r>
            <a:r>
              <a:rPr lang="en-US" sz="2200" spc="-10" dirty="0">
                <a:latin typeface="Carlito"/>
                <a:cs typeface="Carlito"/>
              </a:rPr>
              <a:t>)</a:t>
            </a:r>
            <a:endParaRPr sz="2200" dirty="0">
              <a:latin typeface="Carlito"/>
              <a:cs typeface="Carlito"/>
            </a:endParaRPr>
          </a:p>
          <a:p>
            <a:pPr marL="591185" lvl="1" indent="-23622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591185" algn="l"/>
                <a:tab pos="591820" algn="l"/>
              </a:tabLst>
            </a:pPr>
            <a:r>
              <a:rPr sz="2200" spc="-15" dirty="0">
                <a:latin typeface="Carlito"/>
                <a:cs typeface="Carlito"/>
              </a:rPr>
              <a:t>Robustness</a:t>
            </a:r>
            <a:r>
              <a:rPr lang="en-US" sz="2200" spc="-15" dirty="0">
                <a:latin typeface="Carlito"/>
                <a:cs typeface="Carlito"/>
              </a:rPr>
              <a:t> (</a:t>
            </a:r>
            <a:r>
              <a:rPr lang="en-US" sz="2200" spc="-15" dirty="0" err="1">
                <a:latin typeface="Carlito"/>
                <a:cs typeface="Carlito"/>
              </a:rPr>
              <a:t>keajegan</a:t>
            </a:r>
            <a:r>
              <a:rPr lang="en-US" sz="2200" spc="-15" dirty="0">
                <a:latin typeface="Carlito"/>
                <a:cs typeface="Carlito"/>
              </a:rPr>
              <a:t>, </a:t>
            </a:r>
            <a:r>
              <a:rPr lang="en-US" sz="2200" spc="-15" dirty="0" err="1">
                <a:latin typeface="Carlito"/>
                <a:cs typeface="Carlito"/>
              </a:rPr>
              <a:t>hasil</a:t>
            </a:r>
            <a:r>
              <a:rPr lang="en-US" sz="2200" spc="-15" dirty="0">
                <a:latin typeface="Carlito"/>
                <a:cs typeface="Carlito"/>
              </a:rPr>
              <a:t> </a:t>
            </a:r>
            <a:r>
              <a:rPr lang="en-US" sz="2200" spc="-15" dirty="0" err="1">
                <a:latin typeface="Carlito"/>
                <a:cs typeface="Carlito"/>
              </a:rPr>
              <a:t>tidak</a:t>
            </a:r>
            <a:r>
              <a:rPr lang="en-US" sz="2200" spc="-15" dirty="0">
                <a:latin typeface="Carlito"/>
                <a:cs typeface="Carlito"/>
              </a:rPr>
              <a:t> </a:t>
            </a:r>
            <a:r>
              <a:rPr lang="en-US" sz="2200" spc="-15" dirty="0" err="1">
                <a:latin typeface="Carlito"/>
                <a:cs typeface="Carlito"/>
              </a:rPr>
              <a:t>berubah-ubah</a:t>
            </a:r>
            <a:r>
              <a:rPr lang="en-US" sz="2200" spc="-15" dirty="0">
                <a:latin typeface="Carlito"/>
                <a:cs typeface="Carlito"/>
              </a:rPr>
              <a:t>)</a:t>
            </a:r>
            <a:endParaRPr sz="2200" dirty="0">
              <a:latin typeface="Carlito"/>
              <a:cs typeface="Carlito"/>
            </a:endParaRPr>
          </a:p>
          <a:p>
            <a:pPr marL="591185" lvl="1" indent="-2362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91185" algn="l"/>
                <a:tab pos="591820" algn="l"/>
              </a:tabLst>
            </a:pPr>
            <a:r>
              <a:rPr sz="2200" spc="-10" dirty="0">
                <a:latin typeface="Carlito"/>
                <a:cs typeface="Carlito"/>
              </a:rPr>
              <a:t>Scalability</a:t>
            </a:r>
            <a:r>
              <a:rPr lang="en-US" sz="2200" spc="-10" dirty="0">
                <a:latin typeface="Carlito"/>
                <a:cs typeface="Carlito"/>
              </a:rPr>
              <a:t> (</a:t>
            </a:r>
            <a:r>
              <a:rPr lang="en-US" sz="2200" spc="-10" dirty="0" err="1">
                <a:latin typeface="Carlito"/>
                <a:cs typeface="Carlito"/>
              </a:rPr>
              <a:t>dapat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diukur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secara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matematis</a:t>
            </a:r>
            <a:r>
              <a:rPr lang="en-US" sz="2200" spc="-10" dirty="0">
                <a:latin typeface="Carlito"/>
                <a:cs typeface="Carlito"/>
              </a:rPr>
              <a:t>)</a:t>
            </a:r>
            <a:endParaRPr sz="2200" dirty="0">
              <a:latin typeface="Carlito"/>
              <a:cs typeface="Carlito"/>
            </a:endParaRPr>
          </a:p>
          <a:p>
            <a:pPr marL="591185" lvl="1" indent="-23622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591185" algn="l"/>
                <a:tab pos="591820" algn="l"/>
              </a:tabLst>
            </a:pPr>
            <a:r>
              <a:rPr sz="2200" spc="-10" dirty="0">
                <a:latin typeface="Carlito"/>
                <a:cs typeface="Carlito"/>
              </a:rPr>
              <a:t>Interpretability</a:t>
            </a:r>
            <a:r>
              <a:rPr lang="en-US" sz="2200" spc="-10" dirty="0">
                <a:latin typeface="Carlito"/>
                <a:cs typeface="Carlito"/>
              </a:rPr>
              <a:t> (</a:t>
            </a:r>
            <a:r>
              <a:rPr lang="en-US" sz="2200" spc="-10" dirty="0" err="1">
                <a:latin typeface="Carlito"/>
                <a:cs typeface="Carlito"/>
              </a:rPr>
              <a:t>hasil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tergambar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dengan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jelas</a:t>
            </a:r>
            <a:r>
              <a:rPr lang="en-US" sz="2200" spc="-10" dirty="0">
                <a:latin typeface="Carlito"/>
                <a:cs typeface="Carlito"/>
              </a:rPr>
              <a:t>)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rlito"/>
                <a:cs typeface="Carlito"/>
              </a:rPr>
              <a:t>4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B44583-E174-4ABE-B1AB-FD1CCDFE22D3}"/>
              </a:ext>
            </a:extLst>
          </p:cNvPr>
          <p:cNvSpPr txBox="1"/>
          <p:nvPr/>
        </p:nvSpPr>
        <p:spPr>
          <a:xfrm>
            <a:off x="707542" y="762000"/>
            <a:ext cx="6912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200" spc="-195" dirty="0"/>
              <a:t>Classification Performance</a:t>
            </a:r>
            <a:r>
              <a:rPr lang="en-ID" sz="3200" spc="-335" dirty="0"/>
              <a:t> </a:t>
            </a:r>
            <a:r>
              <a:rPr lang="en-ID" sz="3200" spc="-195" dirty="0"/>
              <a:t>Evaluation</a:t>
            </a:r>
            <a:endParaRPr lang="en-ID" sz="3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780308"/>
            <a:ext cx="7607300" cy="3273588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rlito"/>
                <a:cs typeface="Carlito"/>
              </a:rPr>
              <a:t>Speed</a:t>
            </a:r>
            <a:endParaRPr sz="24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5" dirty="0">
                <a:latin typeface="Carlito"/>
                <a:cs typeface="Carlito"/>
              </a:rPr>
              <a:t>Yang </a:t>
            </a:r>
            <a:r>
              <a:rPr lang="en-US" sz="2200" spc="-5" dirty="0" err="1">
                <a:latin typeface="Carlito"/>
                <a:cs typeface="Carlito"/>
              </a:rPr>
              <a:t>unggul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dalam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pencit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adalah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metode</a:t>
            </a:r>
            <a:r>
              <a:rPr lang="en-US" sz="2200" spc="-5" dirty="0">
                <a:latin typeface="Carlito"/>
                <a:cs typeface="Carlito"/>
              </a:rPr>
              <a:t> yang </a:t>
            </a:r>
            <a:r>
              <a:rPr lang="en-US" sz="2200" spc="-5" dirty="0" err="1">
                <a:latin typeface="Carlito"/>
                <a:cs typeface="Carlito"/>
              </a:rPr>
              <a:t>membutuh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komputasi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lebih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cepat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dibandingkan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metode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lainnya</a:t>
            </a:r>
            <a:r>
              <a:rPr lang="en-US" sz="2200" spc="-5" dirty="0">
                <a:latin typeface="Carlito"/>
                <a:cs typeface="Carlito"/>
              </a:rPr>
              <a:t>.</a:t>
            </a:r>
            <a:endParaRPr sz="2200" dirty="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650" dirty="0">
              <a:latin typeface="Carlito"/>
              <a:cs typeface="Carlito"/>
            </a:endParaRPr>
          </a:p>
          <a:p>
            <a:pPr marL="184785" indent="-172720" algn="just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rlito"/>
                <a:cs typeface="Carlito"/>
              </a:rPr>
              <a:t>Robustness</a:t>
            </a:r>
            <a:endParaRPr sz="2400" dirty="0">
              <a:latin typeface="Carlito"/>
              <a:cs typeface="Carlito"/>
            </a:endParaRPr>
          </a:p>
          <a:p>
            <a:pPr marL="527685" lvl="1" indent="-172720" algn="just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10" dirty="0">
                <a:latin typeface="Carlito"/>
                <a:cs typeface="Carlito"/>
              </a:rPr>
              <a:t>Performa classifier </a:t>
            </a:r>
            <a:r>
              <a:rPr lang="en-US" sz="2200" spc="-10" dirty="0" err="1">
                <a:latin typeface="Carlito"/>
                <a:cs typeface="Carlito"/>
              </a:rPr>
              <a:t>tergantung</a:t>
            </a:r>
            <a:r>
              <a:rPr lang="en-US" sz="2200" spc="-10" dirty="0">
                <a:latin typeface="Carlito"/>
                <a:cs typeface="Carlito"/>
              </a:rPr>
              <a:t> pada data </a:t>
            </a:r>
            <a:r>
              <a:rPr lang="en-US" sz="2200" spc="-10" dirty="0" err="1">
                <a:latin typeface="Carlito"/>
                <a:cs typeface="Carlito"/>
              </a:rPr>
              <a:t>latih</a:t>
            </a:r>
            <a:endParaRPr lang="en-US" sz="2200" spc="-10" dirty="0">
              <a:latin typeface="Carlito"/>
              <a:cs typeface="Carlito"/>
            </a:endParaRPr>
          </a:p>
          <a:p>
            <a:pPr marL="527685" marR="142875" lvl="1" indent="-172720" algn="just">
              <a:lnSpc>
                <a:spcPct val="90100"/>
              </a:lnSpc>
              <a:spcBef>
                <a:spcPts val="39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5" dirty="0" err="1">
                <a:latin typeface="Carlito"/>
                <a:cs typeface="Carlito"/>
              </a:rPr>
              <a:t>Metode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klasifikasi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dikatakan</a:t>
            </a:r>
            <a:r>
              <a:rPr lang="en-US" sz="2200" spc="-5" dirty="0">
                <a:latin typeface="Carlito"/>
                <a:cs typeface="Carlito"/>
              </a:rPr>
              <a:t> robust </a:t>
            </a:r>
            <a:r>
              <a:rPr lang="en-US" sz="2200" spc="-5" dirty="0" err="1">
                <a:latin typeface="Carlito"/>
                <a:cs typeface="Carlito"/>
              </a:rPr>
              <a:t>jika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hasil</a:t>
            </a:r>
            <a:r>
              <a:rPr lang="en-US" sz="2200" spc="-5" dirty="0">
                <a:latin typeface="Carlito"/>
                <a:cs typeface="Carlito"/>
              </a:rPr>
              <a:t> uji </a:t>
            </a:r>
            <a:r>
              <a:rPr lang="en-US" sz="2200" spc="-5" dirty="0" err="1">
                <a:latin typeface="Carlito"/>
                <a:cs typeface="Carlito"/>
              </a:rPr>
              <a:t>tidak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jauh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dengan</a:t>
            </a:r>
            <a:r>
              <a:rPr lang="en-US" sz="2200" spc="-5" dirty="0">
                <a:latin typeface="Carlito"/>
                <a:cs typeface="Carlito"/>
              </a:rPr>
              <a:t> data yang </a:t>
            </a:r>
            <a:r>
              <a:rPr lang="en-US" sz="2200" spc="-5" dirty="0" err="1">
                <a:latin typeface="Carlito"/>
                <a:cs typeface="Carlito"/>
              </a:rPr>
              <a:t>telah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dilatih</a:t>
            </a:r>
            <a:r>
              <a:rPr lang="en-US" sz="2200" spc="-5" dirty="0">
                <a:latin typeface="Carlito"/>
                <a:cs typeface="Carlito"/>
              </a:rPr>
              <a:t>.</a:t>
            </a:r>
          </a:p>
          <a:p>
            <a:pPr marL="527685" lvl="1" indent="-172720" algn="just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5" dirty="0" err="1">
                <a:latin typeface="Carlito"/>
                <a:cs typeface="Carlito"/>
              </a:rPr>
              <a:t>Dapat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mengatasi</a:t>
            </a:r>
            <a:r>
              <a:rPr lang="en-US" sz="2200" spc="-5" dirty="0">
                <a:latin typeface="Carlito"/>
                <a:cs typeface="Carlito"/>
              </a:rPr>
              <a:t> outliers.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rlito"/>
                <a:cs typeface="Carlito"/>
              </a:rPr>
              <a:t>5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B40C26-7382-4909-9731-7AFF947FC5F8}"/>
              </a:ext>
            </a:extLst>
          </p:cNvPr>
          <p:cNvSpPr txBox="1"/>
          <p:nvPr/>
        </p:nvSpPr>
        <p:spPr>
          <a:xfrm>
            <a:off x="533400" y="609600"/>
            <a:ext cx="6781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400" spc="-150" dirty="0"/>
              <a:t>Speed </a:t>
            </a:r>
            <a:r>
              <a:rPr lang="en-ID" sz="4400" spc="-145" dirty="0"/>
              <a:t>and</a:t>
            </a:r>
            <a:r>
              <a:rPr lang="en-ID" sz="4400" spc="-415" dirty="0"/>
              <a:t> </a:t>
            </a:r>
            <a:r>
              <a:rPr lang="en-ID" sz="4400" spc="-135" dirty="0"/>
              <a:t>Robustness</a:t>
            </a:r>
            <a:endParaRPr lang="en-ID" sz="4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EB8D1A84-0801-4BA9-9FDF-84C9B5BA8F69}"/>
              </a:ext>
            </a:extLst>
          </p:cNvPr>
          <p:cNvSpPr txBox="1">
            <a:spLocks/>
          </p:cNvSpPr>
          <p:nvPr/>
        </p:nvSpPr>
        <p:spPr>
          <a:xfrm>
            <a:off x="1176324" y="908380"/>
            <a:ext cx="356806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5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ID" kern="0" spc="-350"/>
              <a:t>Referensi</a:t>
            </a:r>
            <a:r>
              <a:rPr lang="en-ID" kern="0" spc="-425"/>
              <a:t> </a:t>
            </a:r>
            <a:r>
              <a:rPr lang="en-ID" kern="0" spc="-370"/>
              <a:t>Buku</a:t>
            </a:r>
            <a:endParaRPr lang="en-ID" kern="0" spc="-370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645B8F0-2927-46FB-A247-E2D1C51B7F94}"/>
              </a:ext>
            </a:extLst>
          </p:cNvPr>
          <p:cNvSpPr txBox="1"/>
          <p:nvPr/>
        </p:nvSpPr>
        <p:spPr>
          <a:xfrm>
            <a:off x="1176324" y="1828800"/>
            <a:ext cx="6987540" cy="183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8400"/>
              </a:lnSpc>
              <a:spcBef>
                <a:spcPts val="100"/>
              </a:spcBef>
            </a:pP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Peter </a:t>
            </a:r>
            <a:r>
              <a:rPr sz="2000" spc="5" dirty="0">
                <a:solidFill>
                  <a:srgbClr val="404040"/>
                </a:solidFill>
                <a:latin typeface="Carlito"/>
                <a:cs typeface="Carlito"/>
              </a:rPr>
              <a:t>Norvig,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Artificial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Intelligence,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Third Edition, </a:t>
            </a:r>
            <a:r>
              <a:rPr sz="2000" spc="-15" dirty="0">
                <a:solidFill>
                  <a:srgbClr val="404040"/>
                </a:solidFill>
                <a:latin typeface="Carlito"/>
                <a:cs typeface="Carlito"/>
              </a:rPr>
              <a:t>Pearson,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2010  </a:t>
            </a:r>
            <a:r>
              <a:rPr sz="2000" spc="-65" dirty="0">
                <a:solidFill>
                  <a:srgbClr val="404040"/>
                </a:solidFill>
                <a:latin typeface="Carlito"/>
                <a:cs typeface="Carlito"/>
              </a:rPr>
              <a:t>Tom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M.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Mitcell, Machine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Learning,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The McGraw-Hill, </a:t>
            </a:r>
            <a:r>
              <a:rPr sz="2000" dirty="0">
                <a:solidFill>
                  <a:srgbClr val="404040"/>
                </a:solidFill>
                <a:latin typeface="Carlito"/>
                <a:cs typeface="Carlito"/>
              </a:rPr>
              <a:t>1997  </a:t>
            </a:r>
            <a:r>
              <a:rPr sz="2000" u="heavy" spc="-5" dirty="0">
                <a:solidFill>
                  <a:srgbClr val="6B9F24"/>
                </a:solidFill>
                <a:uFill>
                  <a:solidFill>
                    <a:srgbClr val="6B9F24"/>
                  </a:solidFill>
                </a:uFill>
                <a:latin typeface="Carlito"/>
                <a:cs typeface="Carlito"/>
                <a:hlinkClick r:id="rId2"/>
              </a:rPr>
              <a:t>https://www.coursera.org/learn/machine-learning/home/welcome </a:t>
            </a:r>
            <a:r>
              <a:rPr sz="2000" spc="-5" dirty="0">
                <a:solidFill>
                  <a:srgbClr val="6B9F24"/>
                </a:solidFill>
                <a:latin typeface="Carlito"/>
                <a:cs typeface="Carlito"/>
              </a:rPr>
              <a:t>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Materi </a:t>
            </a:r>
            <a:r>
              <a:rPr sz="2000" spc="-35" dirty="0">
                <a:solidFill>
                  <a:srgbClr val="404040"/>
                </a:solidFill>
                <a:latin typeface="Carlito"/>
                <a:cs typeface="Carlito"/>
              </a:rPr>
              <a:t>Terkait </a:t>
            </a:r>
            <a:r>
              <a:rPr sz="2000" spc="-10" dirty="0">
                <a:solidFill>
                  <a:srgbClr val="404040"/>
                </a:solidFill>
                <a:latin typeface="Carlito"/>
                <a:cs typeface="Carlito"/>
              </a:rPr>
              <a:t>tentang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Machine</a:t>
            </a:r>
            <a:r>
              <a:rPr sz="2000" spc="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2000" spc="-5" dirty="0">
                <a:solidFill>
                  <a:srgbClr val="404040"/>
                </a:solidFill>
                <a:latin typeface="Carlito"/>
                <a:cs typeface="Carlito"/>
              </a:rPr>
              <a:t>Learning</a:t>
            </a:r>
            <a:endParaRPr sz="20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970646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780308"/>
            <a:ext cx="7433309" cy="3307957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rlito"/>
                <a:cs typeface="Carlito"/>
              </a:rPr>
              <a:t>Scalability</a:t>
            </a:r>
            <a:endParaRPr sz="2400" dirty="0">
              <a:latin typeface="Carlito"/>
              <a:cs typeface="Carlito"/>
            </a:endParaRPr>
          </a:p>
          <a:p>
            <a:pPr marL="527685" marR="100330" lvl="1" indent="-172720">
              <a:lnSpc>
                <a:spcPts val="2380"/>
              </a:lnSpc>
              <a:spcBef>
                <a:spcPts val="450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10" dirty="0">
                <a:latin typeface="Carlito"/>
                <a:cs typeface="Carlito"/>
              </a:rPr>
              <a:t>S</a:t>
            </a:r>
            <a:r>
              <a:rPr sz="2200" spc="-10" dirty="0">
                <a:latin typeface="Carlito"/>
                <a:cs typeface="Carlito"/>
              </a:rPr>
              <a:t>calability </a:t>
            </a:r>
            <a:r>
              <a:rPr lang="en-US" sz="2200" spc="-10" dirty="0" err="1">
                <a:latin typeface="Carlito"/>
                <a:cs typeface="Carlito"/>
              </a:rPr>
              <a:t>artinya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adalah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kemampuan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sebuah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metode</a:t>
            </a:r>
            <a:r>
              <a:rPr lang="en-US" sz="2200" spc="-10" dirty="0">
                <a:latin typeface="Carlito"/>
                <a:cs typeface="Carlito"/>
              </a:rPr>
              <a:t> classifier </a:t>
            </a:r>
            <a:r>
              <a:rPr lang="en-US" sz="2200" spc="-10" dirty="0" err="1">
                <a:latin typeface="Carlito"/>
                <a:cs typeface="Carlito"/>
              </a:rPr>
              <a:t>dalam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mempelajari</a:t>
            </a:r>
            <a:r>
              <a:rPr lang="en-US" sz="2200" spc="-10" dirty="0">
                <a:latin typeface="Carlito"/>
                <a:cs typeface="Carlito"/>
              </a:rPr>
              <a:t> data </a:t>
            </a:r>
            <a:r>
              <a:rPr lang="en-US" sz="2200" spc="-10" dirty="0" err="1">
                <a:latin typeface="Carlito"/>
                <a:cs typeface="Carlito"/>
              </a:rPr>
              <a:t>besar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dengan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baik</a:t>
            </a:r>
            <a:endParaRPr lang="en-US" sz="2200" spc="-10" dirty="0">
              <a:latin typeface="Carlito"/>
              <a:cs typeface="Carlito"/>
            </a:endParaRPr>
          </a:p>
          <a:p>
            <a:pPr marL="527685" marR="100330" lvl="1" indent="-172720">
              <a:lnSpc>
                <a:spcPts val="2380"/>
              </a:lnSpc>
              <a:spcBef>
                <a:spcPts val="450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5" dirty="0" err="1">
                <a:latin typeface="Carlito"/>
                <a:cs typeface="Carlito"/>
              </a:rPr>
              <a:t>Berkorelasi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erat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dengan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kecepatan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komputasi</a:t>
            </a:r>
            <a:endParaRPr sz="2200" dirty="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650" dirty="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rlito"/>
                <a:cs typeface="Carlito"/>
              </a:rPr>
              <a:t>Interpretability</a:t>
            </a:r>
            <a:endParaRPr sz="24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10" dirty="0">
                <a:latin typeface="Carlito"/>
                <a:cs typeface="Carlito"/>
              </a:rPr>
              <a:t>Mampu </a:t>
            </a:r>
            <a:r>
              <a:rPr lang="en-US" sz="2200" spc="-10" dirty="0" err="1">
                <a:latin typeface="Carlito"/>
                <a:cs typeface="Carlito"/>
              </a:rPr>
              <a:t>mengenali</a:t>
            </a:r>
            <a:r>
              <a:rPr lang="en-US" sz="2200" spc="-10" dirty="0">
                <a:latin typeface="Carlito"/>
                <a:cs typeface="Carlito"/>
              </a:rPr>
              <a:t> data </a:t>
            </a:r>
            <a:r>
              <a:rPr lang="en-US" sz="2200" spc="-10" dirty="0" err="1">
                <a:latin typeface="Carlito"/>
                <a:cs typeface="Carlito"/>
              </a:rPr>
              <a:t>latih</a:t>
            </a:r>
            <a:r>
              <a:rPr lang="en-US" sz="2200" spc="-10" dirty="0">
                <a:latin typeface="Carlito"/>
                <a:cs typeface="Carlito"/>
              </a:rPr>
              <a:t> yang </a:t>
            </a:r>
            <a:r>
              <a:rPr lang="en-US" sz="2200" spc="-10" dirty="0" err="1">
                <a:latin typeface="Carlito"/>
                <a:cs typeface="Carlito"/>
              </a:rPr>
              <a:t>menghasilkan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prediksi</a:t>
            </a:r>
            <a:r>
              <a:rPr lang="en-US" sz="2200" spc="-10" dirty="0">
                <a:latin typeface="Carlito"/>
                <a:cs typeface="Carlito"/>
              </a:rPr>
              <a:t> yang </a:t>
            </a:r>
            <a:r>
              <a:rPr lang="en-US" sz="2200" spc="-10" dirty="0" err="1">
                <a:latin typeface="Carlito"/>
                <a:cs typeface="Carlito"/>
              </a:rPr>
              <a:t>tepat</a:t>
            </a:r>
            <a:r>
              <a:rPr lang="en-US" sz="2200" spc="-10" dirty="0">
                <a:latin typeface="Carlito"/>
                <a:cs typeface="Carlito"/>
              </a:rPr>
              <a:t>, </a:t>
            </a:r>
            <a:r>
              <a:rPr lang="en-US" sz="2200" spc="-10" dirty="0" err="1">
                <a:latin typeface="Carlito"/>
                <a:cs typeface="Carlito"/>
              </a:rPr>
              <a:t>sesuai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dengan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penciri</a:t>
            </a:r>
            <a:r>
              <a:rPr lang="en-US" sz="2200" spc="-10" dirty="0">
                <a:latin typeface="Carlito"/>
                <a:cs typeface="Carlito"/>
              </a:rPr>
              <a:t> data </a:t>
            </a:r>
            <a:r>
              <a:rPr lang="en-US" sz="2200" spc="-10" dirty="0" err="1">
                <a:latin typeface="Carlito"/>
                <a:cs typeface="Carlito"/>
              </a:rPr>
              <a:t>latih</a:t>
            </a:r>
            <a:endParaRPr lang="en-US" sz="2200" spc="-10" dirty="0">
              <a:latin typeface="Carlito"/>
              <a:cs typeface="Carlito"/>
            </a:endParaRPr>
          </a:p>
          <a:p>
            <a:pPr marL="527685" marR="5080" lvl="1" indent="-172720">
              <a:lnSpc>
                <a:spcPts val="2380"/>
              </a:lnSpc>
              <a:spcBef>
                <a:spcPts val="42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10" dirty="0">
                <a:latin typeface="Carlito"/>
                <a:cs typeface="Carlito"/>
              </a:rPr>
              <a:t>Model dan </a:t>
            </a:r>
            <a:r>
              <a:rPr lang="en-US" sz="2200" spc="-10" dirty="0" err="1">
                <a:latin typeface="Carlito"/>
                <a:cs typeface="Carlito"/>
              </a:rPr>
              <a:t>hasil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sederhana</a:t>
            </a:r>
            <a:r>
              <a:rPr lang="en-US" sz="2200" spc="-10" dirty="0">
                <a:latin typeface="Carlito"/>
                <a:cs typeface="Carlito"/>
              </a:rPr>
              <a:t> dan </a:t>
            </a:r>
            <a:r>
              <a:rPr lang="en-US" sz="2200" spc="-10" dirty="0" err="1">
                <a:latin typeface="Carlito"/>
                <a:cs typeface="Carlito"/>
              </a:rPr>
              <a:t>mudah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dipahami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rlito"/>
                <a:cs typeface="Carlito"/>
              </a:rPr>
              <a:t>6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9B9D30-2DC4-4326-9634-BC0D2C237D0B}"/>
              </a:ext>
            </a:extLst>
          </p:cNvPr>
          <p:cNvSpPr txBox="1"/>
          <p:nvPr/>
        </p:nvSpPr>
        <p:spPr>
          <a:xfrm>
            <a:off x="694842" y="762000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000" spc="-220" dirty="0"/>
              <a:t>Scalability </a:t>
            </a:r>
            <a:r>
              <a:rPr lang="en-ID" sz="4000" spc="-130" dirty="0"/>
              <a:t>&amp;</a:t>
            </a:r>
            <a:r>
              <a:rPr lang="en-ID" sz="4000" spc="-295" dirty="0"/>
              <a:t> </a:t>
            </a:r>
            <a:r>
              <a:rPr lang="en-ID" sz="4000" spc="-204" dirty="0"/>
              <a:t>Interpretability</a:t>
            </a:r>
            <a:endParaRPr lang="en-ID" sz="40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780308"/>
            <a:ext cx="7979258" cy="3236142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45" dirty="0">
                <a:latin typeface="Carlito"/>
                <a:cs typeface="Carlito"/>
              </a:rPr>
              <a:t>Tested </a:t>
            </a:r>
            <a:r>
              <a:rPr sz="2400" dirty="0">
                <a:latin typeface="Carlito"/>
                <a:cs typeface="Carlito"/>
              </a:rPr>
              <a:t>with a </a:t>
            </a:r>
            <a:r>
              <a:rPr sz="2400" b="1" spc="-10" dirty="0">
                <a:latin typeface="Carlito"/>
                <a:cs typeface="Carlito"/>
              </a:rPr>
              <a:t>testing</a:t>
            </a:r>
            <a:r>
              <a:rPr sz="2400" b="1" dirty="0">
                <a:latin typeface="Carlito"/>
                <a:cs typeface="Carlito"/>
              </a:rPr>
              <a:t> set</a:t>
            </a:r>
            <a:endParaRPr sz="24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10" dirty="0">
                <a:latin typeface="Carlito"/>
                <a:cs typeface="Carlito"/>
              </a:rPr>
              <a:t>Data </a:t>
            </a:r>
            <a:r>
              <a:rPr lang="en-US" sz="2200" spc="-10" dirty="0" err="1">
                <a:latin typeface="Carlito"/>
                <a:cs typeface="Carlito"/>
              </a:rPr>
              <a:t>tanpa</a:t>
            </a:r>
            <a:r>
              <a:rPr lang="en-US" sz="2200" spc="-10" dirty="0">
                <a:latin typeface="Carlito"/>
                <a:cs typeface="Carlito"/>
              </a:rPr>
              <a:t> label/</a:t>
            </a:r>
            <a:r>
              <a:rPr lang="en-US" sz="2200" spc="-10" dirty="0" err="1">
                <a:latin typeface="Carlito"/>
                <a:cs typeface="Carlito"/>
              </a:rPr>
              <a:t>identitas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kelas</a:t>
            </a:r>
            <a:endParaRPr lang="en-US" sz="2200" spc="-1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10" dirty="0">
                <a:latin typeface="Carlito"/>
                <a:cs typeface="Carlito"/>
              </a:rPr>
              <a:t>Model yang </a:t>
            </a:r>
            <a:r>
              <a:rPr lang="en-US" sz="2200" spc="-10" dirty="0" err="1">
                <a:latin typeface="Carlito"/>
                <a:cs typeface="Carlito"/>
              </a:rPr>
              <a:t>akan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memberikan</a:t>
            </a:r>
            <a:r>
              <a:rPr lang="en-US" sz="2200" spc="-10" dirty="0">
                <a:latin typeface="Carlito"/>
                <a:cs typeface="Carlito"/>
              </a:rPr>
              <a:t> label </a:t>
            </a:r>
            <a:r>
              <a:rPr lang="en-US" sz="2200" spc="-10" dirty="0" err="1">
                <a:latin typeface="Carlito"/>
                <a:cs typeface="Carlito"/>
              </a:rPr>
              <a:t>sesuai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dengan</a:t>
            </a:r>
            <a:r>
              <a:rPr lang="en-US" sz="2200" spc="-10" dirty="0">
                <a:latin typeface="Carlito"/>
                <a:cs typeface="Carlito"/>
              </a:rPr>
              <a:t> data </a:t>
            </a:r>
            <a:r>
              <a:rPr lang="en-US" sz="2200" spc="-10" dirty="0" err="1">
                <a:latin typeface="Carlito"/>
                <a:cs typeface="Carlito"/>
              </a:rPr>
              <a:t>latihnya</a:t>
            </a:r>
            <a:endParaRPr lang="en-US" sz="2200" spc="-1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10" dirty="0" err="1">
                <a:latin typeface="Carlito"/>
                <a:cs typeface="Carlito"/>
              </a:rPr>
              <a:t>Jumlah</a:t>
            </a:r>
            <a:r>
              <a:rPr lang="en-US" sz="2200" spc="-10" dirty="0">
                <a:latin typeface="Carlito"/>
                <a:cs typeface="Carlito"/>
              </a:rPr>
              <a:t> label yang </a:t>
            </a:r>
            <a:r>
              <a:rPr lang="en-US" sz="2200" spc="-10" dirty="0" err="1">
                <a:latin typeface="Carlito"/>
                <a:cs typeface="Carlito"/>
              </a:rPr>
              <a:t>diprediksikan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tepat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dibandingkan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dengan</a:t>
            </a:r>
            <a:r>
              <a:rPr lang="en-US" sz="2200" spc="-10" dirty="0">
                <a:latin typeface="Carlito"/>
                <a:cs typeface="Carlito"/>
              </a:rPr>
              <a:t> total </a:t>
            </a:r>
            <a:r>
              <a:rPr lang="en-US" sz="2200" spc="-10" dirty="0" err="1">
                <a:latin typeface="Carlito"/>
                <a:cs typeface="Carlito"/>
              </a:rPr>
              <a:t>seluruh</a:t>
            </a:r>
            <a:r>
              <a:rPr lang="en-US" sz="2200" spc="-10" dirty="0">
                <a:latin typeface="Carlito"/>
                <a:cs typeface="Carlito"/>
              </a:rPr>
              <a:t> label</a:t>
            </a: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10" dirty="0" err="1">
                <a:latin typeface="Carlito"/>
                <a:cs typeface="Carlito"/>
              </a:rPr>
              <a:t>Mengetahui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eror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sistem</a:t>
            </a:r>
            <a:r>
              <a:rPr lang="en-US" sz="2200" spc="-10" dirty="0">
                <a:latin typeface="Carlito"/>
                <a:cs typeface="Carlito"/>
              </a:rPr>
              <a:t>/</a:t>
            </a:r>
            <a:r>
              <a:rPr lang="en-US" sz="2200" spc="-10" dirty="0" err="1">
                <a:latin typeface="Carlito"/>
                <a:cs typeface="Carlito"/>
              </a:rPr>
              <a:t>algoritma</a:t>
            </a:r>
            <a:endParaRPr lang="en-US" sz="2200" spc="-10" dirty="0">
              <a:latin typeface="Carlito"/>
              <a:cs typeface="Carlito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</a:pPr>
            <a:endParaRPr dirty="0">
              <a:latin typeface="Carlito"/>
              <a:cs typeface="Carlito"/>
            </a:endParaRPr>
          </a:p>
          <a:p>
            <a:pPr marL="184785" marR="299720" indent="-172720">
              <a:lnSpc>
                <a:spcPts val="2590"/>
              </a:lnSpc>
              <a:buFont typeface="Arial"/>
              <a:buChar char="•"/>
              <a:tabLst>
                <a:tab pos="185420" algn="l"/>
              </a:tabLst>
            </a:pPr>
            <a:r>
              <a:rPr lang="en-US" sz="2400" spc="-5" dirty="0" err="1">
                <a:latin typeface="Carlito"/>
                <a:cs typeface="Carlito"/>
              </a:rPr>
              <a:t>Akurasi</a:t>
            </a:r>
            <a:r>
              <a:rPr lang="en-US" sz="2400" spc="-5" dirty="0">
                <a:latin typeface="Carlito"/>
                <a:cs typeface="Carlito"/>
              </a:rPr>
              <a:t> </a:t>
            </a:r>
            <a:r>
              <a:rPr lang="en-US" sz="2400" spc="-5" dirty="0" err="1">
                <a:latin typeface="Carlito"/>
                <a:cs typeface="Carlito"/>
              </a:rPr>
              <a:t>biasa</a:t>
            </a:r>
            <a:r>
              <a:rPr lang="en-US" sz="2400" spc="-5" dirty="0">
                <a:latin typeface="Carlito"/>
                <a:cs typeface="Carlito"/>
              </a:rPr>
              <a:t> </a:t>
            </a:r>
            <a:r>
              <a:rPr lang="en-US" sz="2400" spc="-5" dirty="0" err="1">
                <a:latin typeface="Carlito"/>
                <a:cs typeface="Carlito"/>
              </a:rPr>
              <a:t>diinterpretasikan</a:t>
            </a:r>
            <a:r>
              <a:rPr lang="en-US" sz="2400" spc="-5" dirty="0">
                <a:latin typeface="Carlito"/>
                <a:cs typeface="Carlito"/>
              </a:rPr>
              <a:t> </a:t>
            </a:r>
            <a:r>
              <a:rPr lang="en-US" sz="2400" spc="-5" dirty="0" err="1">
                <a:latin typeface="Carlito"/>
                <a:cs typeface="Carlito"/>
              </a:rPr>
              <a:t>dalam</a:t>
            </a:r>
            <a:r>
              <a:rPr lang="en-US" sz="2400" spc="-5" dirty="0">
                <a:latin typeface="Carlito"/>
                <a:cs typeface="Carlito"/>
              </a:rPr>
              <a:t> </a:t>
            </a:r>
            <a:r>
              <a:rPr lang="en-US" sz="2400" spc="-5" dirty="0" err="1">
                <a:latin typeface="Carlito"/>
                <a:cs typeface="Carlito"/>
              </a:rPr>
              <a:t>bentuk</a:t>
            </a:r>
            <a:r>
              <a:rPr lang="en-US" sz="2400" spc="-5" dirty="0">
                <a:latin typeface="Carlito"/>
                <a:cs typeface="Carlito"/>
              </a:rPr>
              <a:t> </a:t>
            </a:r>
            <a:r>
              <a:rPr lang="en-US" sz="2400" spc="-5" dirty="0" err="1">
                <a:latin typeface="Carlito"/>
                <a:cs typeface="Carlito"/>
              </a:rPr>
              <a:t>persentase</a:t>
            </a:r>
            <a:r>
              <a:rPr lang="en-US" sz="2400" spc="-5" dirty="0">
                <a:latin typeface="Carlito"/>
                <a:cs typeface="Carlito"/>
              </a:rPr>
              <a:t> :</a:t>
            </a:r>
          </a:p>
          <a:p>
            <a:pPr marL="641985" marR="299720" lvl="1" indent="-172720">
              <a:lnSpc>
                <a:spcPts val="2590"/>
              </a:lnSpc>
              <a:buFont typeface="Arial"/>
              <a:buChar char="•"/>
              <a:tabLst>
                <a:tab pos="185420" algn="l"/>
              </a:tabLst>
            </a:pPr>
            <a:r>
              <a:rPr lang="en-US" sz="2400" spc="-5" dirty="0" err="1">
                <a:latin typeface="Carlito"/>
                <a:cs typeface="Carlito"/>
              </a:rPr>
              <a:t>Persentase</a:t>
            </a:r>
            <a:r>
              <a:rPr lang="en-US" sz="2400" spc="-5" dirty="0">
                <a:latin typeface="Carlito"/>
                <a:cs typeface="Carlito"/>
              </a:rPr>
              <a:t> data test yang </a:t>
            </a:r>
            <a:r>
              <a:rPr lang="en-US" sz="2400" spc="-5" dirty="0" err="1">
                <a:latin typeface="Carlito"/>
                <a:cs typeface="Carlito"/>
              </a:rPr>
              <a:t>diprediksikan</a:t>
            </a:r>
            <a:r>
              <a:rPr lang="en-US" sz="2400" spc="-5" dirty="0">
                <a:latin typeface="Carlito"/>
                <a:cs typeface="Carlito"/>
              </a:rPr>
              <a:t> </a:t>
            </a:r>
            <a:r>
              <a:rPr lang="en-US" sz="2400" spc="-5" dirty="0" err="1">
                <a:latin typeface="Carlito"/>
                <a:cs typeface="Carlito"/>
              </a:rPr>
              <a:t>tepat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rlito"/>
                <a:cs typeface="Carlito"/>
              </a:rPr>
              <a:t>7</a:t>
            </a:r>
            <a:endParaRPr sz="1400">
              <a:latin typeface="Carlito"/>
              <a:cs typeface="Carlito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7B7AF0-2F1B-4B51-9F53-4698459FD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55" y="5105400"/>
            <a:ext cx="8372475" cy="895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FB3E49-B60B-471C-BD7E-F1B1F1B095EA}"/>
              </a:ext>
            </a:extLst>
          </p:cNvPr>
          <p:cNvSpPr txBox="1"/>
          <p:nvPr/>
        </p:nvSpPr>
        <p:spPr>
          <a:xfrm>
            <a:off x="694842" y="672584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400" spc="-200" dirty="0"/>
              <a:t>Accuracy</a:t>
            </a:r>
            <a:endParaRPr lang="en-ID" sz="4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780308"/>
            <a:ext cx="8131658" cy="3161763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40" dirty="0">
                <a:latin typeface="Carlito"/>
                <a:cs typeface="Carlito"/>
              </a:rPr>
              <a:t>True </a:t>
            </a:r>
            <a:r>
              <a:rPr sz="2400" spc="-15" dirty="0">
                <a:latin typeface="Carlito"/>
                <a:cs typeface="Carlito"/>
              </a:rPr>
              <a:t>Negatives</a:t>
            </a:r>
            <a:r>
              <a:rPr sz="2400" spc="4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(TN)</a:t>
            </a:r>
            <a:endParaRPr sz="24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10" dirty="0">
                <a:latin typeface="Carlito"/>
                <a:cs typeface="Carlito"/>
              </a:rPr>
              <a:t>Hasil </a:t>
            </a:r>
            <a:r>
              <a:rPr lang="en-US" sz="2200" spc="-10" dirty="0" err="1">
                <a:latin typeface="Carlito"/>
                <a:cs typeface="Carlito"/>
              </a:rPr>
              <a:t>klasifikasi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Negatif</a:t>
            </a:r>
            <a:r>
              <a:rPr lang="en-US" sz="2200" spc="-10" dirty="0">
                <a:latin typeface="Carlito"/>
                <a:cs typeface="Carlito"/>
              </a:rPr>
              <a:t>, Kelas </a:t>
            </a:r>
            <a:r>
              <a:rPr lang="en-US" sz="2200" spc="-10" dirty="0" err="1">
                <a:latin typeface="Carlito"/>
                <a:cs typeface="Carlito"/>
              </a:rPr>
              <a:t>seharusnya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Negatif</a:t>
            </a:r>
            <a:endParaRPr lang="en-US" sz="2200" spc="-10" dirty="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rlito"/>
                <a:cs typeface="Carlito"/>
              </a:rPr>
              <a:t>False Negatives</a:t>
            </a:r>
            <a:r>
              <a:rPr sz="240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(FN)</a:t>
            </a:r>
            <a:endParaRPr sz="2400" dirty="0">
              <a:latin typeface="Carlito"/>
              <a:cs typeface="Carlito"/>
            </a:endParaRPr>
          </a:p>
          <a:p>
            <a:pPr marL="527685" lvl="1" indent="-172720">
              <a:spcBef>
                <a:spcPts val="150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10" dirty="0">
                <a:latin typeface="Carlito"/>
                <a:cs typeface="Carlito"/>
              </a:rPr>
              <a:t>Hasil </a:t>
            </a:r>
            <a:r>
              <a:rPr lang="en-US" sz="2200" spc="-10" dirty="0" err="1">
                <a:latin typeface="Carlito"/>
                <a:cs typeface="Carlito"/>
              </a:rPr>
              <a:t>klasifikasi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Negatif</a:t>
            </a:r>
            <a:r>
              <a:rPr lang="en-US" sz="2200" spc="-10" dirty="0">
                <a:latin typeface="Carlito"/>
                <a:cs typeface="Carlito"/>
              </a:rPr>
              <a:t>, Kelas </a:t>
            </a:r>
            <a:r>
              <a:rPr lang="en-US" sz="2200" spc="-10" dirty="0" err="1">
                <a:latin typeface="Carlito"/>
                <a:cs typeface="Carlito"/>
              </a:rPr>
              <a:t>seharusnya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Positif</a:t>
            </a:r>
            <a:endParaRPr lang="en-US" sz="2200" spc="-10" dirty="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rlito"/>
                <a:cs typeface="Carlito"/>
              </a:rPr>
              <a:t>False Positives</a:t>
            </a:r>
            <a:r>
              <a:rPr sz="240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(FP)</a:t>
            </a:r>
            <a:endParaRPr sz="24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10" dirty="0">
                <a:latin typeface="Carlito"/>
                <a:cs typeface="Carlito"/>
              </a:rPr>
              <a:t>Hasil </a:t>
            </a:r>
            <a:r>
              <a:rPr lang="en-US" sz="2200" spc="-10" dirty="0" err="1">
                <a:latin typeface="Carlito"/>
                <a:cs typeface="Carlito"/>
              </a:rPr>
              <a:t>klasifikasi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Positif</a:t>
            </a:r>
            <a:r>
              <a:rPr lang="en-US" sz="2200" spc="-10" dirty="0">
                <a:latin typeface="Carlito"/>
                <a:cs typeface="Carlito"/>
              </a:rPr>
              <a:t>, Kelas </a:t>
            </a:r>
            <a:r>
              <a:rPr lang="en-US" sz="2200" spc="-10" dirty="0" err="1">
                <a:latin typeface="Carlito"/>
                <a:cs typeface="Carlito"/>
              </a:rPr>
              <a:t>seharusnya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Negatif</a:t>
            </a:r>
            <a:endParaRPr lang="en-US" sz="2200" spc="-10" dirty="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40" dirty="0">
                <a:latin typeface="Carlito"/>
                <a:cs typeface="Carlito"/>
              </a:rPr>
              <a:t>True </a:t>
            </a:r>
            <a:r>
              <a:rPr sz="2400" spc="-15" dirty="0">
                <a:latin typeface="Carlito"/>
                <a:cs typeface="Carlito"/>
              </a:rPr>
              <a:t>Positives</a:t>
            </a:r>
            <a:r>
              <a:rPr sz="2400" spc="5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(TP)</a:t>
            </a:r>
            <a:endParaRPr sz="24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10" dirty="0">
                <a:latin typeface="Carlito"/>
                <a:cs typeface="Carlito"/>
              </a:rPr>
              <a:t>Hasil </a:t>
            </a:r>
            <a:r>
              <a:rPr lang="en-US" sz="2200" spc="-10" dirty="0" err="1">
                <a:latin typeface="Carlito"/>
                <a:cs typeface="Carlito"/>
              </a:rPr>
              <a:t>klasifikasi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Positif</a:t>
            </a:r>
            <a:r>
              <a:rPr lang="en-US" sz="2200" spc="-10" dirty="0">
                <a:latin typeface="Carlito"/>
                <a:cs typeface="Carlito"/>
              </a:rPr>
              <a:t>, Kelas </a:t>
            </a:r>
            <a:r>
              <a:rPr lang="en-US" sz="2200" spc="-10" dirty="0" err="1">
                <a:latin typeface="Carlito"/>
                <a:cs typeface="Carlito"/>
              </a:rPr>
              <a:t>seharusnya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Positif</a:t>
            </a:r>
            <a:endParaRPr lang="en-US" sz="2200" spc="-1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10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D72084-3406-449D-BB41-518A3D48B661}"/>
              </a:ext>
            </a:extLst>
          </p:cNvPr>
          <p:cNvSpPr txBox="1"/>
          <p:nvPr/>
        </p:nvSpPr>
        <p:spPr>
          <a:xfrm>
            <a:off x="533400" y="852364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600" spc="-195" dirty="0"/>
              <a:t>Classification</a:t>
            </a:r>
            <a:r>
              <a:rPr lang="en-ID" sz="3600" spc="-260" dirty="0"/>
              <a:t> </a:t>
            </a:r>
            <a:r>
              <a:rPr lang="en-ID" sz="3600" spc="-175" dirty="0"/>
              <a:t>Results</a:t>
            </a:r>
            <a:endParaRPr lang="en-ID" sz="3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648716" y="1824354"/>
            <a:ext cx="5453380" cy="7130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rlito"/>
                <a:cs typeface="Carlito"/>
              </a:rPr>
              <a:t>For </a:t>
            </a:r>
            <a:r>
              <a:rPr sz="2400" dirty="0">
                <a:latin typeface="Carlito"/>
                <a:cs typeface="Carlito"/>
              </a:rPr>
              <a:t>a </a:t>
            </a:r>
            <a:r>
              <a:rPr sz="2400" spc="-5" dirty="0">
                <a:latin typeface="Carlito"/>
                <a:cs typeface="Carlito"/>
              </a:rPr>
              <a:t>binary</a:t>
            </a:r>
            <a:r>
              <a:rPr sz="2400" spc="-1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classification</a:t>
            </a:r>
            <a:endParaRPr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50" dirty="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11</a:t>
            </a:r>
            <a:endParaRPr sz="1400">
              <a:latin typeface="Carlito"/>
              <a:cs typeface="Carlito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586A189-2288-44ED-B74C-E7E18C1B4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62200"/>
            <a:ext cx="6705600" cy="39440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092809-6823-462D-BE92-634BEA484C58}"/>
              </a:ext>
            </a:extLst>
          </p:cNvPr>
          <p:cNvSpPr txBox="1"/>
          <p:nvPr/>
        </p:nvSpPr>
        <p:spPr>
          <a:xfrm>
            <a:off x="604012" y="68580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600" spc="-135" dirty="0"/>
              <a:t>Confusion</a:t>
            </a:r>
            <a:r>
              <a:rPr lang="en-ID" sz="3600" spc="-275" dirty="0"/>
              <a:t> </a:t>
            </a:r>
            <a:r>
              <a:rPr lang="en-ID" sz="3600" spc="-120" dirty="0"/>
              <a:t>Matrix</a:t>
            </a:r>
            <a:endParaRPr lang="en-ID" sz="3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742514"/>
            <a:ext cx="7494270" cy="195374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185420" algn="l"/>
              </a:tabLst>
            </a:pPr>
            <a:r>
              <a:rPr lang="en-US" sz="2400" spc="-10" dirty="0">
                <a:latin typeface="Carlito"/>
                <a:cs typeface="Carlito"/>
              </a:rPr>
              <a:t>Dari </a:t>
            </a:r>
            <a:r>
              <a:rPr lang="en-US" sz="2400" spc="-10" dirty="0" err="1">
                <a:latin typeface="Carlito"/>
                <a:cs typeface="Carlito"/>
              </a:rPr>
              <a:t>satu</a:t>
            </a:r>
            <a:r>
              <a:rPr lang="en-US" sz="2400" spc="-10" dirty="0">
                <a:latin typeface="Carlito"/>
                <a:cs typeface="Carlito"/>
              </a:rPr>
              <a:t> set data</a:t>
            </a:r>
            <a:r>
              <a:rPr sz="2400" dirty="0">
                <a:latin typeface="Wingdings"/>
                <a:cs typeface="Wingdings"/>
              </a:rPr>
              <a:t>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lang="en-US" sz="2400" spc="-15" dirty="0" err="1">
                <a:latin typeface="Carlito"/>
                <a:cs typeface="Carlito"/>
              </a:rPr>
              <a:t>dipecah</a:t>
            </a:r>
            <a:r>
              <a:rPr lang="en-US" sz="2400" spc="-15" dirty="0">
                <a:latin typeface="Carlito"/>
                <a:cs typeface="Carlito"/>
              </a:rPr>
              <a:t> </a:t>
            </a:r>
            <a:r>
              <a:rPr lang="en-US" sz="2400" spc="-15" dirty="0" err="1">
                <a:latin typeface="Carlito"/>
                <a:cs typeface="Carlito"/>
              </a:rPr>
              <a:t>menjadi</a:t>
            </a:r>
            <a:r>
              <a:rPr lang="en-US" sz="2400" spc="-15" dirty="0">
                <a:latin typeface="Carlito"/>
                <a:cs typeface="Carlito"/>
              </a:rPr>
              <a:t> k-</a:t>
            </a:r>
            <a:r>
              <a:rPr lang="en-US" sz="2400" spc="-15" dirty="0" err="1">
                <a:latin typeface="Carlito"/>
                <a:cs typeface="Carlito"/>
              </a:rPr>
              <a:t>bagian</a:t>
            </a:r>
            <a:r>
              <a:rPr lang="en-US" sz="2400" spc="-15" dirty="0">
                <a:latin typeface="Carlito"/>
                <a:cs typeface="Carlito"/>
              </a:rPr>
              <a:t> data </a:t>
            </a:r>
            <a:r>
              <a:rPr lang="en-US" sz="2400" spc="-15" dirty="0" err="1">
                <a:latin typeface="Carlito"/>
                <a:cs typeface="Carlito"/>
              </a:rPr>
              <a:t>untuk</a:t>
            </a:r>
            <a:r>
              <a:rPr lang="en-US" sz="2400" spc="-15" dirty="0">
                <a:latin typeface="Carlito"/>
                <a:cs typeface="Carlito"/>
              </a:rPr>
              <a:t> proses training </a:t>
            </a:r>
            <a:endParaRPr sz="2400" dirty="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rlito"/>
                <a:cs typeface="Carlito"/>
              </a:rPr>
              <a:t>K-folds</a:t>
            </a:r>
            <a:endParaRPr sz="24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20" dirty="0" err="1">
                <a:latin typeface="Carlito"/>
                <a:cs typeface="Carlito"/>
              </a:rPr>
              <a:t>Membagi</a:t>
            </a:r>
            <a:r>
              <a:rPr lang="en-US" sz="2200" spc="-20" dirty="0">
                <a:latin typeface="Carlito"/>
                <a:cs typeface="Carlito"/>
              </a:rPr>
              <a:t> </a:t>
            </a:r>
            <a:r>
              <a:rPr lang="en-US" sz="2200" spc="-20" dirty="0" err="1">
                <a:latin typeface="Carlito"/>
                <a:cs typeface="Carlito"/>
              </a:rPr>
              <a:t>menjadi</a:t>
            </a:r>
            <a:r>
              <a:rPr lang="en-US" sz="2200" spc="-20" dirty="0">
                <a:latin typeface="Carlito"/>
                <a:cs typeface="Carlito"/>
              </a:rPr>
              <a:t> k-</a:t>
            </a:r>
            <a:r>
              <a:rPr lang="en-US" sz="2200" spc="-20" dirty="0" err="1">
                <a:latin typeface="Carlito"/>
                <a:cs typeface="Carlito"/>
              </a:rPr>
              <a:t>bagian</a:t>
            </a:r>
            <a:endParaRPr sz="2200" dirty="0">
              <a:latin typeface="Carlito"/>
              <a:cs typeface="Carlito"/>
            </a:endParaRPr>
          </a:p>
          <a:p>
            <a:pPr marL="252095" algn="ctr">
              <a:lnSpc>
                <a:spcPct val="100000"/>
              </a:lnSpc>
              <a:spcBef>
                <a:spcPts val="509"/>
              </a:spcBef>
            </a:pPr>
            <a:r>
              <a:rPr sz="1800" spc="-10" dirty="0">
                <a:latin typeface="Carlito"/>
                <a:cs typeface="Carlito"/>
              </a:rPr>
              <a:t>5-fold cross</a:t>
            </a:r>
            <a:r>
              <a:rPr sz="1800" spc="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validation</a:t>
            </a:r>
            <a:endParaRPr sz="18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rlito"/>
                <a:cs typeface="Carlito"/>
              </a:rPr>
              <a:t>8</a:t>
            </a:r>
            <a:endParaRPr sz="1400">
              <a:latin typeface="Carlito"/>
              <a:cs typeface="Carlito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719072" y="3380232"/>
          <a:ext cx="5699125" cy="618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39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9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9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9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9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87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4E75A2"/>
                      </a:solidFill>
                      <a:prstDash val="solid"/>
                    </a:lnL>
                    <a:lnR w="6350">
                      <a:solidFill>
                        <a:srgbClr val="4E75A2"/>
                      </a:solidFill>
                      <a:prstDash val="solid"/>
                    </a:lnR>
                    <a:lnT w="6350">
                      <a:solidFill>
                        <a:srgbClr val="4E75A2"/>
                      </a:solidFill>
                      <a:prstDash val="solid"/>
                    </a:lnT>
                    <a:lnB w="6350">
                      <a:solidFill>
                        <a:srgbClr val="4E75A2"/>
                      </a:solidFill>
                      <a:prstDash val="solid"/>
                    </a:lnB>
                    <a:solidFill>
                      <a:srgbClr val="B3C5D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4E75A2"/>
                      </a:solidFill>
                      <a:prstDash val="solid"/>
                    </a:lnL>
                    <a:lnR w="6350">
                      <a:solidFill>
                        <a:srgbClr val="B79215"/>
                      </a:solidFill>
                      <a:prstDash val="solid"/>
                    </a:lnR>
                    <a:lnT w="6350">
                      <a:solidFill>
                        <a:srgbClr val="B79215"/>
                      </a:solidFill>
                      <a:prstDash val="solid"/>
                    </a:lnT>
                    <a:lnB w="6350">
                      <a:solidFill>
                        <a:srgbClr val="B79215"/>
                      </a:solidFill>
                      <a:prstDash val="solid"/>
                    </a:lnB>
                    <a:solidFill>
                      <a:srgbClr val="F5E3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B79215"/>
                      </a:solidFill>
                      <a:prstDash val="solid"/>
                    </a:lnL>
                    <a:lnR w="6350">
                      <a:solidFill>
                        <a:srgbClr val="B79215"/>
                      </a:solidFill>
                      <a:prstDash val="solid"/>
                    </a:lnR>
                    <a:lnT w="6350">
                      <a:solidFill>
                        <a:srgbClr val="B79215"/>
                      </a:solidFill>
                      <a:prstDash val="solid"/>
                    </a:lnT>
                    <a:lnB w="6350">
                      <a:solidFill>
                        <a:srgbClr val="B79215"/>
                      </a:solidFill>
                      <a:prstDash val="solid"/>
                    </a:lnB>
                    <a:solidFill>
                      <a:srgbClr val="F5E3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B79215"/>
                      </a:solidFill>
                      <a:prstDash val="solid"/>
                    </a:lnL>
                    <a:lnR w="6350">
                      <a:solidFill>
                        <a:srgbClr val="4E75A2"/>
                      </a:solidFill>
                      <a:prstDash val="solid"/>
                    </a:lnR>
                    <a:lnT w="6350">
                      <a:solidFill>
                        <a:srgbClr val="B79215"/>
                      </a:solidFill>
                      <a:prstDash val="solid"/>
                    </a:lnT>
                    <a:lnB w="6350">
                      <a:solidFill>
                        <a:srgbClr val="B79215"/>
                      </a:solidFill>
                      <a:prstDash val="solid"/>
                    </a:lnB>
                    <a:solidFill>
                      <a:srgbClr val="F5E3A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4E75A2"/>
                      </a:solidFill>
                      <a:prstDash val="solid"/>
                    </a:lnL>
                    <a:lnR w="6350">
                      <a:solidFill>
                        <a:srgbClr val="4E75A2"/>
                      </a:solidFill>
                      <a:prstDash val="solid"/>
                    </a:lnR>
                    <a:lnT w="6350">
                      <a:solidFill>
                        <a:srgbClr val="4E75A2"/>
                      </a:solidFill>
                      <a:prstDash val="solid"/>
                    </a:lnT>
                    <a:lnB w="6350">
                      <a:solidFill>
                        <a:srgbClr val="4E75A2"/>
                      </a:solidFill>
                      <a:prstDash val="solid"/>
                    </a:lnB>
                    <a:solidFill>
                      <a:srgbClr val="B3C5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1719072" y="4084320"/>
            <a:ext cx="5706110" cy="193675"/>
            <a:chOff x="1719072" y="4084320"/>
            <a:chExt cx="5706110" cy="193675"/>
          </a:xfrm>
        </p:grpSpPr>
        <p:sp>
          <p:nvSpPr>
            <p:cNvPr id="7" name="object 7"/>
            <p:cNvSpPr/>
            <p:nvPr/>
          </p:nvSpPr>
          <p:spPr>
            <a:xfrm>
              <a:off x="1722120" y="4087368"/>
              <a:ext cx="4559935" cy="187960"/>
            </a:xfrm>
            <a:custGeom>
              <a:avLst/>
              <a:gdLst/>
              <a:ahLst/>
              <a:cxnLst/>
              <a:rect l="l" t="t" r="r" b="b"/>
              <a:pathLst>
                <a:path w="4559935" h="187960">
                  <a:moveTo>
                    <a:pt x="4559808" y="0"/>
                  </a:moveTo>
                  <a:lnTo>
                    <a:pt x="4558581" y="36504"/>
                  </a:lnTo>
                  <a:lnTo>
                    <a:pt x="4555235" y="66293"/>
                  </a:lnTo>
                  <a:lnTo>
                    <a:pt x="4550271" y="86367"/>
                  </a:lnTo>
                  <a:lnTo>
                    <a:pt x="4544187" y="93725"/>
                  </a:lnTo>
                  <a:lnTo>
                    <a:pt x="2295525" y="93725"/>
                  </a:lnTo>
                  <a:lnTo>
                    <a:pt x="2289440" y="101084"/>
                  </a:lnTo>
                  <a:lnTo>
                    <a:pt x="2284476" y="121157"/>
                  </a:lnTo>
                  <a:lnTo>
                    <a:pt x="2281130" y="150947"/>
                  </a:lnTo>
                  <a:lnTo>
                    <a:pt x="2279904" y="187451"/>
                  </a:lnTo>
                  <a:lnTo>
                    <a:pt x="2278677" y="150947"/>
                  </a:lnTo>
                  <a:lnTo>
                    <a:pt x="2275332" y="121157"/>
                  </a:lnTo>
                  <a:lnTo>
                    <a:pt x="2270367" y="101084"/>
                  </a:lnTo>
                  <a:lnTo>
                    <a:pt x="2264283" y="93725"/>
                  </a:lnTo>
                  <a:lnTo>
                    <a:pt x="15621" y="93725"/>
                  </a:lnTo>
                  <a:lnTo>
                    <a:pt x="9536" y="86367"/>
                  </a:lnTo>
                  <a:lnTo>
                    <a:pt x="4572" y="66293"/>
                  </a:lnTo>
                  <a:lnTo>
                    <a:pt x="1226" y="36504"/>
                  </a:lnTo>
                  <a:lnTo>
                    <a:pt x="0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81927" y="4087368"/>
              <a:ext cx="1140460" cy="187960"/>
            </a:xfrm>
            <a:custGeom>
              <a:avLst/>
              <a:gdLst/>
              <a:ahLst/>
              <a:cxnLst/>
              <a:rect l="l" t="t" r="r" b="b"/>
              <a:pathLst>
                <a:path w="1140459" h="187960">
                  <a:moveTo>
                    <a:pt x="1139952" y="0"/>
                  </a:moveTo>
                  <a:lnTo>
                    <a:pt x="1138725" y="36504"/>
                  </a:lnTo>
                  <a:lnTo>
                    <a:pt x="1135379" y="66293"/>
                  </a:lnTo>
                  <a:lnTo>
                    <a:pt x="1130415" y="86367"/>
                  </a:lnTo>
                  <a:lnTo>
                    <a:pt x="1124330" y="93725"/>
                  </a:lnTo>
                  <a:lnTo>
                    <a:pt x="585597" y="93725"/>
                  </a:lnTo>
                  <a:lnTo>
                    <a:pt x="579512" y="101084"/>
                  </a:lnTo>
                  <a:lnTo>
                    <a:pt x="574548" y="121157"/>
                  </a:lnTo>
                  <a:lnTo>
                    <a:pt x="571202" y="150947"/>
                  </a:lnTo>
                  <a:lnTo>
                    <a:pt x="569976" y="187451"/>
                  </a:lnTo>
                  <a:lnTo>
                    <a:pt x="568749" y="150947"/>
                  </a:lnTo>
                  <a:lnTo>
                    <a:pt x="565403" y="121157"/>
                  </a:lnTo>
                  <a:lnTo>
                    <a:pt x="560439" y="101084"/>
                  </a:lnTo>
                  <a:lnTo>
                    <a:pt x="554354" y="93725"/>
                  </a:lnTo>
                  <a:lnTo>
                    <a:pt x="15621" y="93725"/>
                  </a:lnTo>
                  <a:lnTo>
                    <a:pt x="9536" y="86367"/>
                  </a:lnTo>
                  <a:lnTo>
                    <a:pt x="4572" y="66293"/>
                  </a:lnTo>
                  <a:lnTo>
                    <a:pt x="1226" y="36504"/>
                  </a:lnTo>
                  <a:lnTo>
                    <a:pt x="0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22120" y="4087368"/>
              <a:ext cx="1140460" cy="187960"/>
            </a:xfrm>
            <a:custGeom>
              <a:avLst/>
              <a:gdLst/>
              <a:ahLst/>
              <a:cxnLst/>
              <a:rect l="l" t="t" r="r" b="b"/>
              <a:pathLst>
                <a:path w="1140460" h="187960">
                  <a:moveTo>
                    <a:pt x="1139952" y="0"/>
                  </a:moveTo>
                  <a:lnTo>
                    <a:pt x="1138725" y="36504"/>
                  </a:lnTo>
                  <a:lnTo>
                    <a:pt x="1135380" y="66293"/>
                  </a:lnTo>
                  <a:lnTo>
                    <a:pt x="1130415" y="86367"/>
                  </a:lnTo>
                  <a:lnTo>
                    <a:pt x="1124331" y="93725"/>
                  </a:lnTo>
                  <a:lnTo>
                    <a:pt x="585597" y="93725"/>
                  </a:lnTo>
                  <a:lnTo>
                    <a:pt x="579512" y="101084"/>
                  </a:lnTo>
                  <a:lnTo>
                    <a:pt x="574548" y="121157"/>
                  </a:lnTo>
                  <a:lnTo>
                    <a:pt x="571202" y="150947"/>
                  </a:lnTo>
                  <a:lnTo>
                    <a:pt x="569976" y="187451"/>
                  </a:lnTo>
                  <a:lnTo>
                    <a:pt x="568749" y="150947"/>
                  </a:lnTo>
                  <a:lnTo>
                    <a:pt x="565404" y="121157"/>
                  </a:lnTo>
                  <a:lnTo>
                    <a:pt x="560439" y="101084"/>
                  </a:lnTo>
                  <a:lnTo>
                    <a:pt x="554355" y="93725"/>
                  </a:lnTo>
                  <a:lnTo>
                    <a:pt x="15621" y="93725"/>
                  </a:lnTo>
                  <a:lnTo>
                    <a:pt x="9536" y="86367"/>
                  </a:lnTo>
                  <a:lnTo>
                    <a:pt x="4572" y="66293"/>
                  </a:lnTo>
                  <a:lnTo>
                    <a:pt x="1226" y="36504"/>
                  </a:lnTo>
                  <a:lnTo>
                    <a:pt x="0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60547" y="4087368"/>
              <a:ext cx="4559935" cy="187960"/>
            </a:xfrm>
            <a:custGeom>
              <a:avLst/>
              <a:gdLst/>
              <a:ahLst/>
              <a:cxnLst/>
              <a:rect l="l" t="t" r="r" b="b"/>
              <a:pathLst>
                <a:path w="4559934" h="187960">
                  <a:moveTo>
                    <a:pt x="4559808" y="0"/>
                  </a:moveTo>
                  <a:lnTo>
                    <a:pt x="4558581" y="36504"/>
                  </a:lnTo>
                  <a:lnTo>
                    <a:pt x="4555235" y="66293"/>
                  </a:lnTo>
                  <a:lnTo>
                    <a:pt x="4550271" y="86367"/>
                  </a:lnTo>
                  <a:lnTo>
                    <a:pt x="4544186" y="93725"/>
                  </a:lnTo>
                  <a:lnTo>
                    <a:pt x="2295525" y="93725"/>
                  </a:lnTo>
                  <a:lnTo>
                    <a:pt x="2289440" y="101084"/>
                  </a:lnTo>
                  <a:lnTo>
                    <a:pt x="2284476" y="121157"/>
                  </a:lnTo>
                  <a:lnTo>
                    <a:pt x="2281130" y="150947"/>
                  </a:lnTo>
                  <a:lnTo>
                    <a:pt x="2279904" y="187451"/>
                  </a:lnTo>
                  <a:lnTo>
                    <a:pt x="2278677" y="150947"/>
                  </a:lnTo>
                  <a:lnTo>
                    <a:pt x="2275331" y="121157"/>
                  </a:lnTo>
                  <a:lnTo>
                    <a:pt x="2270367" y="101084"/>
                  </a:lnTo>
                  <a:lnTo>
                    <a:pt x="2264282" y="93725"/>
                  </a:lnTo>
                  <a:lnTo>
                    <a:pt x="15620" y="93725"/>
                  </a:lnTo>
                  <a:lnTo>
                    <a:pt x="9536" y="86367"/>
                  </a:lnTo>
                  <a:lnTo>
                    <a:pt x="4571" y="66293"/>
                  </a:lnTo>
                  <a:lnTo>
                    <a:pt x="1226" y="36504"/>
                  </a:lnTo>
                  <a:lnTo>
                    <a:pt x="0" y="0"/>
                  </a:lnTo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50442" y="4244162"/>
            <a:ext cx="6096635" cy="1203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2175">
              <a:lnSpc>
                <a:spcPct val="100000"/>
              </a:lnSpc>
              <a:spcBef>
                <a:spcPts val="100"/>
              </a:spcBef>
              <a:tabLst>
                <a:tab pos="2590165" algn="l"/>
                <a:tab pos="3729354" algn="l"/>
                <a:tab pos="5453380" algn="l"/>
              </a:tabLst>
            </a:pPr>
            <a:r>
              <a:rPr sz="1800" spc="-30" dirty="0">
                <a:latin typeface="Carlito"/>
                <a:cs typeface="Carlito"/>
              </a:rPr>
              <a:t>t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20" dirty="0">
                <a:latin typeface="Carlito"/>
                <a:cs typeface="Carlito"/>
              </a:rPr>
              <a:t>s</a:t>
            </a:r>
            <a:r>
              <a:rPr sz="1800" dirty="0">
                <a:latin typeface="Carlito"/>
                <a:cs typeface="Carlito"/>
              </a:rPr>
              <a:t>t</a:t>
            </a:r>
            <a:r>
              <a:rPr sz="1800" spc="-10" dirty="0">
                <a:latin typeface="Carlito"/>
                <a:cs typeface="Carlito"/>
              </a:rPr>
              <a:t>i</a:t>
            </a:r>
            <a:r>
              <a:rPr sz="1800" spc="-5" dirty="0">
                <a:latin typeface="Carlito"/>
                <a:cs typeface="Carlito"/>
              </a:rPr>
              <a:t>n</a:t>
            </a:r>
            <a:r>
              <a:rPr sz="1800" dirty="0">
                <a:latin typeface="Carlito"/>
                <a:cs typeface="Carlito"/>
              </a:rPr>
              <a:t>g	t</a:t>
            </a:r>
            <a:r>
              <a:rPr sz="1800" spc="-45" dirty="0">
                <a:latin typeface="Carlito"/>
                <a:cs typeface="Carlito"/>
              </a:rPr>
              <a:t>r</a:t>
            </a:r>
            <a:r>
              <a:rPr sz="1800" dirty="0">
                <a:latin typeface="Carlito"/>
                <a:cs typeface="Carlito"/>
              </a:rPr>
              <a:t>a</a:t>
            </a:r>
            <a:r>
              <a:rPr sz="1800" spc="-10" dirty="0">
                <a:latin typeface="Carlito"/>
                <a:cs typeface="Carlito"/>
              </a:rPr>
              <a:t>i</a:t>
            </a:r>
            <a:r>
              <a:rPr sz="1800" spc="-5" dirty="0">
                <a:latin typeface="Carlito"/>
                <a:cs typeface="Carlito"/>
              </a:rPr>
              <a:t>nin</a:t>
            </a:r>
            <a:r>
              <a:rPr sz="1800" dirty="0">
                <a:latin typeface="Carlito"/>
                <a:cs typeface="Carlito"/>
              </a:rPr>
              <a:t>g	t</a:t>
            </a:r>
            <a:r>
              <a:rPr sz="1800" spc="-45" dirty="0">
                <a:latin typeface="Carlito"/>
                <a:cs typeface="Carlito"/>
              </a:rPr>
              <a:t>r</a:t>
            </a:r>
            <a:r>
              <a:rPr sz="1800" dirty="0">
                <a:latin typeface="Carlito"/>
                <a:cs typeface="Carlito"/>
              </a:rPr>
              <a:t>a</a:t>
            </a:r>
            <a:r>
              <a:rPr sz="1800" spc="-10" dirty="0">
                <a:latin typeface="Carlito"/>
                <a:cs typeface="Carlito"/>
              </a:rPr>
              <a:t>i</a:t>
            </a:r>
            <a:r>
              <a:rPr sz="1800" spc="-5" dirty="0">
                <a:latin typeface="Carlito"/>
                <a:cs typeface="Carlito"/>
              </a:rPr>
              <a:t>nin</a:t>
            </a:r>
            <a:r>
              <a:rPr sz="1800" dirty="0">
                <a:latin typeface="Carlito"/>
                <a:cs typeface="Carlito"/>
              </a:rPr>
              <a:t>g	</a:t>
            </a:r>
            <a:r>
              <a:rPr sz="1800" spc="-30" dirty="0">
                <a:latin typeface="Carlito"/>
                <a:cs typeface="Carlito"/>
              </a:rPr>
              <a:t>t</a:t>
            </a:r>
            <a:r>
              <a:rPr sz="1800" dirty="0">
                <a:latin typeface="Carlito"/>
                <a:cs typeface="Carlito"/>
              </a:rPr>
              <a:t>e</a:t>
            </a:r>
            <a:r>
              <a:rPr sz="1800" spc="-20" dirty="0">
                <a:latin typeface="Carlito"/>
                <a:cs typeface="Carlito"/>
              </a:rPr>
              <a:t>s</a:t>
            </a:r>
            <a:r>
              <a:rPr sz="1800" dirty="0">
                <a:latin typeface="Carlito"/>
                <a:cs typeface="Carlito"/>
              </a:rPr>
              <a:t>t</a:t>
            </a:r>
            <a:r>
              <a:rPr sz="1800" spc="-10" dirty="0">
                <a:latin typeface="Carlito"/>
                <a:cs typeface="Carlito"/>
              </a:rPr>
              <a:t>i</a:t>
            </a:r>
            <a:r>
              <a:rPr sz="1800" spc="-5" dirty="0">
                <a:latin typeface="Carlito"/>
                <a:cs typeface="Carlito"/>
              </a:rPr>
              <a:t>ng</a:t>
            </a:r>
            <a:endParaRPr sz="1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 dirty="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85420" algn="l"/>
              </a:tabLst>
            </a:pPr>
            <a:r>
              <a:rPr lang="en-US" sz="2200" spc="-35" dirty="0">
                <a:latin typeface="Carlito"/>
                <a:cs typeface="Carlito"/>
              </a:rPr>
              <a:t>Ada </a:t>
            </a:r>
            <a:r>
              <a:rPr lang="en-US" sz="2200" spc="-35" dirty="0" err="1">
                <a:latin typeface="Carlito"/>
                <a:cs typeface="Carlito"/>
              </a:rPr>
              <a:t>evaluasi</a:t>
            </a:r>
            <a:r>
              <a:rPr lang="en-US" sz="2200" spc="-35" dirty="0">
                <a:latin typeface="Carlito"/>
                <a:cs typeface="Carlito"/>
              </a:rPr>
              <a:t> di </a:t>
            </a:r>
            <a:r>
              <a:rPr lang="en-US" sz="2200" spc="-35" dirty="0" err="1">
                <a:latin typeface="Carlito"/>
                <a:cs typeface="Carlito"/>
              </a:rPr>
              <a:t>setiap</a:t>
            </a:r>
            <a:r>
              <a:rPr lang="en-US" sz="2200" spc="-35" dirty="0">
                <a:latin typeface="Carlito"/>
                <a:cs typeface="Carlito"/>
              </a:rPr>
              <a:t> fold </a:t>
            </a:r>
            <a:r>
              <a:rPr sz="2200" spc="-5" dirty="0">
                <a:latin typeface="Carlito"/>
                <a:cs typeface="Carlito"/>
              </a:rPr>
              <a:t>(</a:t>
            </a:r>
            <a:r>
              <a:rPr lang="en-US" sz="2200" spc="-5" dirty="0" err="1">
                <a:latin typeface="Carlito"/>
                <a:cs typeface="Carlito"/>
              </a:rPr>
              <a:t>misal</a:t>
            </a:r>
            <a:r>
              <a:rPr lang="en-US" sz="2200" spc="-5" dirty="0">
                <a:latin typeface="Carlito"/>
                <a:cs typeface="Carlito"/>
              </a:rPr>
              <a:t> : </a:t>
            </a:r>
            <a:r>
              <a:rPr lang="en-US" sz="2200" spc="-5" dirty="0" err="1">
                <a:latin typeface="Carlito"/>
                <a:cs typeface="Carlito"/>
              </a:rPr>
              <a:t>akurasi</a:t>
            </a:r>
            <a:r>
              <a:rPr sz="2200" spc="-10" dirty="0">
                <a:latin typeface="Carlito"/>
                <a:cs typeface="Carlito"/>
              </a:rPr>
              <a:t>)</a:t>
            </a:r>
            <a:endParaRPr sz="2200" dirty="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185420" algn="l"/>
              </a:tabLst>
            </a:pPr>
            <a:r>
              <a:rPr lang="en-US" sz="2200" spc="-65" dirty="0">
                <a:latin typeface="Carlito"/>
                <a:cs typeface="Carlito"/>
              </a:rPr>
              <a:t>Hasil </a:t>
            </a:r>
            <a:r>
              <a:rPr lang="en-US" sz="2200" spc="-65" dirty="0" err="1">
                <a:latin typeface="Carlito"/>
                <a:cs typeface="Carlito"/>
              </a:rPr>
              <a:t>akurasi</a:t>
            </a:r>
            <a:r>
              <a:rPr lang="en-US" sz="2200" spc="-65" dirty="0">
                <a:latin typeface="Carlito"/>
                <a:cs typeface="Carlito"/>
              </a:rPr>
              <a:t> </a:t>
            </a:r>
            <a:r>
              <a:rPr lang="en-US" sz="2200" spc="-65" dirty="0" err="1">
                <a:latin typeface="Carlito"/>
                <a:cs typeface="Carlito"/>
              </a:rPr>
              <a:t>akhir</a:t>
            </a:r>
            <a:r>
              <a:rPr lang="en-US" sz="2200" spc="-65" dirty="0">
                <a:latin typeface="Carlito"/>
                <a:cs typeface="Carlito"/>
              </a:rPr>
              <a:t> </a:t>
            </a:r>
            <a:r>
              <a:rPr lang="en-US" sz="2200" spc="-65" dirty="0" err="1">
                <a:latin typeface="Carlito"/>
                <a:cs typeface="Carlito"/>
              </a:rPr>
              <a:t>adalah</a:t>
            </a:r>
            <a:r>
              <a:rPr lang="en-US" sz="2200" spc="-65" dirty="0">
                <a:latin typeface="Carlito"/>
                <a:cs typeface="Carlito"/>
              </a:rPr>
              <a:t> rata-</a:t>
            </a:r>
            <a:r>
              <a:rPr lang="en-US" sz="2200" spc="-65" dirty="0" err="1">
                <a:latin typeface="Carlito"/>
                <a:cs typeface="Carlito"/>
              </a:rPr>
              <a:t>ratanya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7C4261-D1F0-47FB-AA98-74B22486F875}"/>
              </a:ext>
            </a:extLst>
          </p:cNvPr>
          <p:cNvSpPr txBox="1"/>
          <p:nvPr/>
        </p:nvSpPr>
        <p:spPr>
          <a:xfrm>
            <a:off x="574547" y="779359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000" spc="-185" dirty="0"/>
              <a:t>Cross-Validation</a:t>
            </a:r>
            <a:endParaRPr lang="en-ID" sz="40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54472" y="2568195"/>
            <a:ext cx="5635056" cy="35462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7542" y="1773682"/>
            <a:ext cx="764413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ts val="282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lang="en-US" sz="2400" spc="-5" dirty="0">
                <a:latin typeface="Carlito"/>
                <a:cs typeface="Carlito"/>
              </a:rPr>
              <a:t>M</a:t>
            </a:r>
            <a:r>
              <a:rPr sz="2400" spc="-5" dirty="0">
                <a:latin typeface="Carlito"/>
                <a:cs typeface="Carlito"/>
              </a:rPr>
              <a:t>ulti-class</a:t>
            </a:r>
            <a:r>
              <a:rPr sz="2400" spc="-3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classification</a:t>
            </a:r>
            <a:endParaRPr sz="2400" dirty="0">
              <a:latin typeface="Carlito"/>
              <a:cs typeface="Carlito"/>
            </a:endParaRPr>
          </a:p>
          <a:p>
            <a:pPr marL="527685" lvl="1" indent="-172720">
              <a:lnSpc>
                <a:spcPts val="2580"/>
              </a:lnSpc>
              <a:buFont typeface="Arial"/>
              <a:buChar char="•"/>
              <a:tabLst>
                <a:tab pos="528320" algn="l"/>
                <a:tab pos="4551680" algn="l"/>
                <a:tab pos="5013325" algn="l"/>
              </a:tabLst>
            </a:pPr>
            <a:r>
              <a:rPr lang="en-US" sz="2200" spc="-10" dirty="0" err="1">
                <a:latin typeface="Carlito"/>
                <a:cs typeface="Carlito"/>
              </a:rPr>
              <a:t>Contoh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hasil</a:t>
            </a:r>
            <a:r>
              <a:rPr lang="en-US" sz="2200" spc="-10" dirty="0">
                <a:latin typeface="Carlito"/>
                <a:cs typeface="Carlito"/>
              </a:rPr>
              <a:t> confusion matrix multiclass classification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6800" y="6219056"/>
            <a:ext cx="4020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rlito"/>
                <a:cs typeface="Carlito"/>
              </a:rPr>
              <a:t>Accuracy of </a:t>
            </a:r>
            <a:r>
              <a:rPr sz="2400" dirty="0">
                <a:latin typeface="Carlito"/>
                <a:cs typeface="Carlito"/>
              </a:rPr>
              <a:t>each class /</a:t>
            </a:r>
            <a:r>
              <a:rPr sz="2400" spc="-12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overall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12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4E84C6-BCBF-4290-B35C-F045210993B7}"/>
              </a:ext>
            </a:extLst>
          </p:cNvPr>
          <p:cNvSpPr txBox="1"/>
          <p:nvPr/>
        </p:nvSpPr>
        <p:spPr>
          <a:xfrm>
            <a:off x="707542" y="743522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000" spc="-135" dirty="0"/>
              <a:t>Confusion</a:t>
            </a:r>
            <a:r>
              <a:rPr lang="en-ID" sz="4000" spc="-275" dirty="0"/>
              <a:t> </a:t>
            </a:r>
            <a:r>
              <a:rPr lang="en-ID" sz="4000" spc="-120" dirty="0"/>
              <a:t>Matrix</a:t>
            </a:r>
            <a:endParaRPr lang="en-ID" sz="4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1" y="1802333"/>
            <a:ext cx="798636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lang="en-US" sz="2400" spc="-10" dirty="0">
                <a:latin typeface="Carlito"/>
                <a:cs typeface="Carlito"/>
              </a:rPr>
              <a:t>Sama </a:t>
            </a:r>
            <a:r>
              <a:rPr lang="en-US" sz="2400" spc="-10" dirty="0" err="1">
                <a:latin typeface="Carlito"/>
                <a:cs typeface="Carlito"/>
              </a:rPr>
              <a:t>dengan</a:t>
            </a:r>
            <a:r>
              <a:rPr lang="en-US" sz="2400" spc="-10" dirty="0">
                <a:latin typeface="Carlito"/>
                <a:cs typeface="Carlito"/>
              </a:rPr>
              <a:t> pada </a:t>
            </a:r>
            <a:r>
              <a:rPr lang="en-US" sz="2400" spc="-10" dirty="0" err="1">
                <a:latin typeface="Carlito"/>
                <a:cs typeface="Carlito"/>
              </a:rPr>
              <a:t>saat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10" dirty="0" err="1">
                <a:latin typeface="Carlito"/>
                <a:cs typeface="Carlito"/>
              </a:rPr>
              <a:t>kita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10" dirty="0" err="1">
                <a:latin typeface="Carlito"/>
                <a:cs typeface="Carlito"/>
              </a:rPr>
              <a:t>akan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10" dirty="0" err="1">
                <a:latin typeface="Carlito"/>
                <a:cs typeface="Carlito"/>
              </a:rPr>
              <a:t>mengenalkan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10" dirty="0" err="1">
                <a:latin typeface="Carlito"/>
                <a:cs typeface="Carlito"/>
              </a:rPr>
              <a:t>anak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10" dirty="0" err="1">
                <a:latin typeface="Carlito"/>
                <a:cs typeface="Carlito"/>
              </a:rPr>
              <a:t>kecil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10" dirty="0" err="1">
                <a:latin typeface="Carlito"/>
                <a:cs typeface="Carlito"/>
              </a:rPr>
              <a:t>dengan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10" dirty="0" err="1">
                <a:latin typeface="Carlito"/>
                <a:cs typeface="Carlito"/>
              </a:rPr>
              <a:t>telepon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1" y="4327547"/>
            <a:ext cx="7808569" cy="76880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lang="en-US" sz="2400" spc="-65" dirty="0" err="1">
                <a:latin typeface="Carlito"/>
                <a:cs typeface="Carlito"/>
              </a:rPr>
              <a:t>Kamu</a:t>
            </a:r>
            <a:r>
              <a:rPr lang="en-US" sz="2400" spc="-65" dirty="0">
                <a:latin typeface="Carlito"/>
                <a:cs typeface="Carlito"/>
              </a:rPr>
              <a:t> </a:t>
            </a:r>
            <a:r>
              <a:rPr lang="en-US" sz="2400" spc="-65" dirty="0" err="1">
                <a:latin typeface="Carlito"/>
                <a:cs typeface="Carlito"/>
              </a:rPr>
              <a:t>akan</a:t>
            </a:r>
            <a:r>
              <a:rPr lang="en-US" sz="2400" spc="-65" dirty="0">
                <a:latin typeface="Carlito"/>
                <a:cs typeface="Carlito"/>
              </a:rPr>
              <a:t> </a:t>
            </a:r>
            <a:r>
              <a:rPr lang="en-US" sz="2400" spc="-65" dirty="0" err="1">
                <a:latin typeface="Carlito"/>
                <a:cs typeface="Carlito"/>
              </a:rPr>
              <a:t>memberikan</a:t>
            </a:r>
            <a:r>
              <a:rPr lang="en-US" sz="2400" spc="-65" dirty="0">
                <a:latin typeface="Carlito"/>
                <a:cs typeface="Carlito"/>
              </a:rPr>
              <a:t> </a:t>
            </a:r>
            <a:r>
              <a:rPr lang="en-US" sz="2400" spc="-65" dirty="0" err="1">
                <a:latin typeface="Carlito"/>
                <a:cs typeface="Carlito"/>
              </a:rPr>
              <a:t>contoh</a:t>
            </a:r>
            <a:r>
              <a:rPr lang="en-US" sz="2400" spc="-65" dirty="0">
                <a:latin typeface="Carlito"/>
                <a:cs typeface="Carlito"/>
              </a:rPr>
              <a:t> </a:t>
            </a:r>
            <a:r>
              <a:rPr lang="en-US" sz="2400" spc="-65" dirty="0" err="1">
                <a:latin typeface="Carlito"/>
                <a:cs typeface="Carlito"/>
              </a:rPr>
              <a:t>gambar-gambar</a:t>
            </a:r>
            <a:r>
              <a:rPr lang="en-US" sz="2400" spc="-65" dirty="0">
                <a:latin typeface="Carlito"/>
                <a:cs typeface="Carlito"/>
              </a:rPr>
              <a:t> </a:t>
            </a:r>
            <a:r>
              <a:rPr lang="en-US" sz="2400" spc="-65" dirty="0" err="1">
                <a:latin typeface="Carlito"/>
                <a:cs typeface="Carlito"/>
              </a:rPr>
              <a:t>telepon</a:t>
            </a:r>
            <a:r>
              <a:rPr lang="en-US" sz="2400" spc="-65" dirty="0">
                <a:latin typeface="Carlito"/>
                <a:cs typeface="Carlito"/>
              </a:rPr>
              <a:t> </a:t>
            </a:r>
            <a:r>
              <a:rPr lang="en-US" sz="2400" spc="-65" dirty="0" err="1">
                <a:latin typeface="Carlito"/>
                <a:cs typeface="Carlito"/>
              </a:rPr>
              <a:t>kan</a:t>
            </a:r>
            <a:r>
              <a:rPr lang="en-US" sz="2400" spc="-65" dirty="0">
                <a:latin typeface="Carlito"/>
                <a:cs typeface="Carlito"/>
              </a:rPr>
              <a:t>?</a:t>
            </a:r>
            <a:endParaRPr sz="24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25" dirty="0">
                <a:latin typeface="Carlito"/>
                <a:cs typeface="Carlito"/>
              </a:rPr>
              <a:t>Training</a:t>
            </a:r>
            <a:r>
              <a:rPr sz="2200" spc="-10" dirty="0">
                <a:latin typeface="Carlito"/>
                <a:cs typeface="Carlito"/>
              </a:rPr>
              <a:t> </a:t>
            </a:r>
            <a:r>
              <a:rPr sz="2200" spc="-20" dirty="0">
                <a:latin typeface="Carlito"/>
                <a:cs typeface="Carlito"/>
              </a:rPr>
              <a:t>data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14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90315" y="2357627"/>
            <a:ext cx="2328672" cy="1865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89249" y="5125001"/>
            <a:ext cx="1309115" cy="8717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65420" y="5063195"/>
            <a:ext cx="1005921" cy="7903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15018" y="5042936"/>
            <a:ext cx="978164" cy="9537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587995" y="5017009"/>
            <a:ext cx="928116" cy="8365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533396-865A-444F-8B6D-85988BDC8A21}"/>
              </a:ext>
            </a:extLst>
          </p:cNvPr>
          <p:cNvSpPr txBox="1"/>
          <p:nvPr/>
        </p:nvSpPr>
        <p:spPr>
          <a:xfrm>
            <a:off x="626364" y="675787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400" spc="-229" dirty="0"/>
              <a:t>Training</a:t>
            </a:r>
            <a:r>
              <a:rPr lang="en-ID" sz="4400" spc="-265" dirty="0"/>
              <a:t> </a:t>
            </a:r>
            <a:r>
              <a:rPr lang="en-ID" sz="4400" spc="-190" dirty="0"/>
              <a:t>Classifiers</a:t>
            </a:r>
            <a:endParaRPr lang="en-ID" sz="4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8" grpId="0" animBg="1"/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802333"/>
            <a:ext cx="782685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lang="en-US" sz="2400" spc="-10" dirty="0">
                <a:latin typeface="Carlito"/>
                <a:cs typeface="Carlito"/>
              </a:rPr>
              <a:t>Kira-</a:t>
            </a:r>
            <a:r>
              <a:rPr lang="en-US" sz="2400" spc="-10" dirty="0" err="1">
                <a:latin typeface="Carlito"/>
                <a:cs typeface="Carlito"/>
              </a:rPr>
              <a:t>kira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10" dirty="0" err="1">
                <a:latin typeface="Carlito"/>
                <a:cs typeface="Carlito"/>
              </a:rPr>
              <a:t>kenapa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10" dirty="0" err="1">
                <a:latin typeface="Carlito"/>
                <a:cs typeface="Carlito"/>
              </a:rPr>
              <a:t>akhirnya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10" dirty="0" err="1">
                <a:latin typeface="Carlito"/>
                <a:cs typeface="Carlito"/>
              </a:rPr>
              <a:t>mereka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10" dirty="0" err="1">
                <a:latin typeface="Carlito"/>
                <a:cs typeface="Carlito"/>
              </a:rPr>
              <a:t>paham</a:t>
            </a:r>
            <a:r>
              <a:rPr lang="en-US" sz="2400" spc="-10" dirty="0">
                <a:latin typeface="Carlito"/>
                <a:cs typeface="Carlito"/>
              </a:rPr>
              <a:t>?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15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293620" y="2414016"/>
            <a:ext cx="1310640" cy="8702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59123" y="2489789"/>
            <a:ext cx="1007438" cy="7903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46428" y="2444712"/>
            <a:ext cx="976721" cy="9537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92367" y="2447311"/>
            <a:ext cx="928115" cy="8365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67993" y="3417771"/>
            <a:ext cx="8131658" cy="2414764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527685" indent="-172720">
              <a:lnSpc>
                <a:spcPct val="100000"/>
              </a:lnSpc>
              <a:spcBef>
                <a:spcPts val="550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pc="-10" dirty="0">
                <a:latin typeface="Carlito"/>
                <a:cs typeface="Carlito"/>
              </a:rPr>
              <a:t>Karena </a:t>
            </a:r>
            <a:r>
              <a:rPr lang="en-US" spc="-10" dirty="0" err="1">
                <a:latin typeface="Carlito"/>
                <a:cs typeface="Carlito"/>
              </a:rPr>
              <a:t>mengenali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fiturnya</a:t>
            </a:r>
            <a:endParaRPr lang="en-US" spc="-10" dirty="0">
              <a:latin typeface="Carlito"/>
              <a:cs typeface="Carlito"/>
            </a:endParaRPr>
          </a:p>
          <a:p>
            <a:pPr marL="527685" indent="-172720">
              <a:lnSpc>
                <a:spcPct val="100000"/>
              </a:lnSpc>
              <a:spcBef>
                <a:spcPts val="550"/>
              </a:spcBef>
              <a:buFont typeface="Arial"/>
              <a:buChar char="•"/>
              <a:tabLst>
                <a:tab pos="528320" algn="l"/>
              </a:tabLst>
            </a:pPr>
            <a:endParaRPr sz="100" dirty="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185420" algn="l"/>
              </a:tabLst>
            </a:pPr>
            <a:r>
              <a:rPr lang="en-US" spc="-10" dirty="0" err="1">
                <a:latin typeface="Carlito"/>
                <a:cs typeface="Carlito"/>
              </a:rPr>
              <a:t>Bagaimana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kita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bisa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pastikan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anak-anak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paham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dengan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wujud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telepon</a:t>
            </a:r>
            <a:r>
              <a:rPr spc="-10" dirty="0">
                <a:latin typeface="Carlito"/>
                <a:cs typeface="Carlito"/>
              </a:rPr>
              <a:t>??</a:t>
            </a:r>
            <a:endParaRPr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pc="-10" dirty="0" err="1">
                <a:latin typeface="Carlito"/>
                <a:cs typeface="Carlito"/>
              </a:rPr>
              <a:t>Memberi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penghargaan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kalau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bisa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menyebutkan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benda</a:t>
            </a:r>
            <a:r>
              <a:rPr lang="en-US" spc="-10" dirty="0">
                <a:latin typeface="Carlito"/>
                <a:cs typeface="Carlito"/>
              </a:rPr>
              <a:t> yang </a:t>
            </a:r>
            <a:r>
              <a:rPr lang="en-US" spc="-10" dirty="0" err="1">
                <a:latin typeface="Carlito"/>
                <a:cs typeface="Carlito"/>
              </a:rPr>
              <a:t>merupakan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telepon</a:t>
            </a:r>
            <a:r>
              <a:rPr lang="en-US" spc="-10" dirty="0">
                <a:latin typeface="Carlito"/>
                <a:cs typeface="Carlito"/>
              </a:rPr>
              <a:t>, </a:t>
            </a:r>
            <a:r>
              <a:rPr lang="en-US" spc="-10" dirty="0" err="1">
                <a:latin typeface="Carlito"/>
                <a:cs typeface="Carlito"/>
              </a:rPr>
              <a:t>atau</a:t>
            </a:r>
            <a:endParaRPr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pc="-10" dirty="0" err="1">
                <a:latin typeface="Carlito"/>
                <a:cs typeface="Carlito"/>
              </a:rPr>
              <a:t>Memberinya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hukuman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jika</a:t>
            </a:r>
            <a:r>
              <a:rPr lang="en-US" spc="-10" dirty="0">
                <a:latin typeface="Carlito"/>
                <a:cs typeface="Carlito"/>
              </a:rPr>
              <a:t> salah. </a:t>
            </a:r>
            <a:r>
              <a:rPr lang="en-US" spc="-10" dirty="0" err="1">
                <a:latin typeface="Carlito"/>
                <a:cs typeface="Carlito"/>
              </a:rPr>
              <a:t>Keduanya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ini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adalah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merupakan</a:t>
            </a:r>
            <a:r>
              <a:rPr lang="en-US" spc="-10" dirty="0">
                <a:latin typeface="Carlito"/>
                <a:cs typeface="Carlito"/>
              </a:rPr>
              <a:t> “</a:t>
            </a:r>
            <a:r>
              <a:rPr lang="en-US" spc="-10" dirty="0" err="1">
                <a:latin typeface="Carlito"/>
                <a:cs typeface="Carlito"/>
              </a:rPr>
              <a:t>pengawasan</a:t>
            </a:r>
            <a:r>
              <a:rPr lang="en-US" spc="-10" dirty="0">
                <a:latin typeface="Carlito"/>
                <a:cs typeface="Carlito"/>
              </a:rPr>
              <a:t>”</a:t>
            </a:r>
          </a:p>
          <a:p>
            <a:pPr marL="527685" lvl="1" indent="-17272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528320" algn="l"/>
              </a:tabLst>
            </a:pPr>
            <a:endParaRPr lang="en-US" sz="100" spc="-1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528320" algn="l"/>
              </a:tabLst>
            </a:pPr>
            <a:endParaRPr lang="en-US" sz="100" spc="-1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528320" algn="l"/>
              </a:tabLst>
            </a:pPr>
            <a:endParaRPr lang="en-US" sz="100" spc="-1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528320" algn="l"/>
              </a:tabLst>
            </a:pPr>
            <a:endParaRPr lang="en-US" sz="100" spc="-1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528320" algn="l"/>
              </a:tabLst>
            </a:pPr>
            <a:endParaRPr lang="en-US" sz="100" spc="-1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528320" algn="l"/>
              </a:tabLst>
            </a:pPr>
            <a:endParaRPr lang="en-US" sz="100" spc="-1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528320" algn="l"/>
              </a:tabLst>
            </a:pPr>
            <a:endParaRPr lang="en-US" sz="100" dirty="0">
              <a:latin typeface="Carlito"/>
              <a:cs typeface="Carlito"/>
            </a:endParaRPr>
          </a:p>
          <a:p>
            <a:pPr marL="354965" lvl="1">
              <a:lnSpc>
                <a:spcPct val="100000"/>
              </a:lnSpc>
              <a:spcBef>
                <a:spcPts val="135"/>
              </a:spcBef>
              <a:tabLst>
                <a:tab pos="528320" algn="l"/>
              </a:tabLst>
            </a:pPr>
            <a:r>
              <a:rPr lang="en-US" spc="-10" dirty="0" err="1">
                <a:latin typeface="Carlito"/>
                <a:cs typeface="Carlito"/>
              </a:rPr>
              <a:t>Seperti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halnya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dalam</a:t>
            </a:r>
            <a:r>
              <a:rPr lang="en-US" spc="-10" dirty="0">
                <a:latin typeface="Carlito"/>
                <a:cs typeface="Carlito"/>
              </a:rPr>
              <a:t> proses “learning” </a:t>
            </a:r>
            <a:r>
              <a:rPr lang="en-US" spc="-10" dirty="0" err="1">
                <a:latin typeface="Carlito"/>
                <a:cs typeface="Carlito"/>
              </a:rPr>
              <a:t>dalam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klasifikasi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adanya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pengawasan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untuk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mesin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dapat</a:t>
            </a:r>
            <a:r>
              <a:rPr lang="en-US" spc="-10" dirty="0">
                <a:latin typeface="Carlito"/>
                <a:cs typeface="Carlito"/>
              </a:rPr>
              <a:t> </a:t>
            </a:r>
            <a:r>
              <a:rPr lang="en-US" spc="-10" dirty="0" err="1">
                <a:latin typeface="Carlito"/>
                <a:cs typeface="Carlito"/>
              </a:rPr>
              <a:t>mempelajari</a:t>
            </a:r>
            <a:r>
              <a:rPr lang="en-US" spc="-10" dirty="0">
                <a:latin typeface="Carlito"/>
                <a:cs typeface="Carlito"/>
              </a:rPr>
              <a:t> label</a:t>
            </a:r>
            <a:endParaRPr dirty="0">
              <a:latin typeface="Carlito"/>
              <a:cs typeface="Carlit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142A99-F25C-47D9-B95E-87BAD1095449}"/>
              </a:ext>
            </a:extLst>
          </p:cNvPr>
          <p:cNvSpPr txBox="1"/>
          <p:nvPr/>
        </p:nvSpPr>
        <p:spPr>
          <a:xfrm>
            <a:off x="662940" y="768419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000" spc="-229" dirty="0"/>
              <a:t>Training </a:t>
            </a:r>
            <a:r>
              <a:rPr lang="en-ID" sz="4000" spc="-190" dirty="0"/>
              <a:t>Classifiers</a:t>
            </a:r>
            <a:r>
              <a:rPr lang="en-ID" sz="4000" spc="-295" dirty="0"/>
              <a:t> </a:t>
            </a:r>
            <a:r>
              <a:rPr lang="en-ID" sz="4000" spc="-185" dirty="0"/>
              <a:t>(2)</a:t>
            </a:r>
            <a:endParaRPr lang="en-ID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16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16115" y="4764123"/>
            <a:ext cx="3532286" cy="971733"/>
            <a:chOff x="2368295" y="4486655"/>
            <a:chExt cx="4886325" cy="1217930"/>
          </a:xfrm>
        </p:grpSpPr>
        <p:sp>
          <p:nvSpPr>
            <p:cNvPr id="5" name="object 5"/>
            <p:cNvSpPr/>
            <p:nvPr/>
          </p:nvSpPr>
          <p:spPr>
            <a:xfrm>
              <a:off x="2374391" y="4492751"/>
              <a:ext cx="4874260" cy="1205865"/>
            </a:xfrm>
            <a:custGeom>
              <a:avLst/>
              <a:gdLst/>
              <a:ahLst/>
              <a:cxnLst/>
              <a:rect l="l" t="t" r="r" b="b"/>
              <a:pathLst>
                <a:path w="4874259" h="1205864">
                  <a:moveTo>
                    <a:pt x="4672837" y="0"/>
                  </a:moveTo>
                  <a:lnTo>
                    <a:pt x="200913" y="0"/>
                  </a:lnTo>
                  <a:lnTo>
                    <a:pt x="154834" y="5304"/>
                  </a:lnTo>
                  <a:lnTo>
                    <a:pt x="112541" y="20414"/>
                  </a:lnTo>
                  <a:lnTo>
                    <a:pt x="75237" y="44127"/>
                  </a:lnTo>
                  <a:lnTo>
                    <a:pt x="44127" y="75237"/>
                  </a:lnTo>
                  <a:lnTo>
                    <a:pt x="20414" y="112541"/>
                  </a:lnTo>
                  <a:lnTo>
                    <a:pt x="5304" y="154834"/>
                  </a:lnTo>
                  <a:lnTo>
                    <a:pt x="0" y="200914"/>
                  </a:lnTo>
                  <a:lnTo>
                    <a:pt x="0" y="1004570"/>
                  </a:lnTo>
                  <a:lnTo>
                    <a:pt x="5304" y="1050637"/>
                  </a:lnTo>
                  <a:lnTo>
                    <a:pt x="20414" y="1092926"/>
                  </a:lnTo>
                  <a:lnTo>
                    <a:pt x="44127" y="1130230"/>
                  </a:lnTo>
                  <a:lnTo>
                    <a:pt x="75237" y="1161344"/>
                  </a:lnTo>
                  <a:lnTo>
                    <a:pt x="112541" y="1185062"/>
                  </a:lnTo>
                  <a:lnTo>
                    <a:pt x="154834" y="1200177"/>
                  </a:lnTo>
                  <a:lnTo>
                    <a:pt x="200913" y="1205484"/>
                  </a:lnTo>
                  <a:lnTo>
                    <a:pt x="4672837" y="1205484"/>
                  </a:lnTo>
                  <a:lnTo>
                    <a:pt x="4718917" y="1200177"/>
                  </a:lnTo>
                  <a:lnTo>
                    <a:pt x="4761210" y="1185062"/>
                  </a:lnTo>
                  <a:lnTo>
                    <a:pt x="4798514" y="1161344"/>
                  </a:lnTo>
                  <a:lnTo>
                    <a:pt x="4829624" y="1130230"/>
                  </a:lnTo>
                  <a:lnTo>
                    <a:pt x="4853337" y="1092926"/>
                  </a:lnTo>
                  <a:lnTo>
                    <a:pt x="4868447" y="1050637"/>
                  </a:lnTo>
                  <a:lnTo>
                    <a:pt x="4873752" y="1004570"/>
                  </a:lnTo>
                  <a:lnTo>
                    <a:pt x="4873752" y="200914"/>
                  </a:lnTo>
                  <a:lnTo>
                    <a:pt x="4868447" y="154834"/>
                  </a:lnTo>
                  <a:lnTo>
                    <a:pt x="4853337" y="112541"/>
                  </a:lnTo>
                  <a:lnTo>
                    <a:pt x="4829624" y="75237"/>
                  </a:lnTo>
                  <a:lnTo>
                    <a:pt x="4798514" y="44127"/>
                  </a:lnTo>
                  <a:lnTo>
                    <a:pt x="4761210" y="20414"/>
                  </a:lnTo>
                  <a:lnTo>
                    <a:pt x="4718917" y="5304"/>
                  </a:lnTo>
                  <a:lnTo>
                    <a:pt x="4672837" y="0"/>
                  </a:lnTo>
                  <a:close/>
                </a:path>
              </a:pathLst>
            </a:custGeom>
            <a:solidFill>
              <a:srgbClr val="D09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74391" y="4492751"/>
              <a:ext cx="4874260" cy="1205865"/>
            </a:xfrm>
            <a:custGeom>
              <a:avLst/>
              <a:gdLst/>
              <a:ahLst/>
              <a:cxnLst/>
              <a:rect l="l" t="t" r="r" b="b"/>
              <a:pathLst>
                <a:path w="4874259" h="1205864">
                  <a:moveTo>
                    <a:pt x="0" y="200914"/>
                  </a:moveTo>
                  <a:lnTo>
                    <a:pt x="5304" y="154834"/>
                  </a:lnTo>
                  <a:lnTo>
                    <a:pt x="20414" y="112541"/>
                  </a:lnTo>
                  <a:lnTo>
                    <a:pt x="44127" y="75237"/>
                  </a:lnTo>
                  <a:lnTo>
                    <a:pt x="75237" y="44127"/>
                  </a:lnTo>
                  <a:lnTo>
                    <a:pt x="112541" y="20414"/>
                  </a:lnTo>
                  <a:lnTo>
                    <a:pt x="154834" y="5304"/>
                  </a:lnTo>
                  <a:lnTo>
                    <a:pt x="200913" y="0"/>
                  </a:lnTo>
                  <a:lnTo>
                    <a:pt x="4672837" y="0"/>
                  </a:lnTo>
                  <a:lnTo>
                    <a:pt x="4718917" y="5304"/>
                  </a:lnTo>
                  <a:lnTo>
                    <a:pt x="4761210" y="20414"/>
                  </a:lnTo>
                  <a:lnTo>
                    <a:pt x="4798514" y="44127"/>
                  </a:lnTo>
                  <a:lnTo>
                    <a:pt x="4829624" y="75237"/>
                  </a:lnTo>
                  <a:lnTo>
                    <a:pt x="4853337" y="112541"/>
                  </a:lnTo>
                  <a:lnTo>
                    <a:pt x="4868447" y="154834"/>
                  </a:lnTo>
                  <a:lnTo>
                    <a:pt x="4873752" y="200914"/>
                  </a:lnTo>
                  <a:lnTo>
                    <a:pt x="4873752" y="1004570"/>
                  </a:lnTo>
                  <a:lnTo>
                    <a:pt x="4868447" y="1050637"/>
                  </a:lnTo>
                  <a:lnTo>
                    <a:pt x="4853337" y="1092926"/>
                  </a:lnTo>
                  <a:lnTo>
                    <a:pt x="4829624" y="1130230"/>
                  </a:lnTo>
                  <a:lnTo>
                    <a:pt x="4798514" y="1161344"/>
                  </a:lnTo>
                  <a:lnTo>
                    <a:pt x="4761210" y="1185062"/>
                  </a:lnTo>
                  <a:lnTo>
                    <a:pt x="4718917" y="1200177"/>
                  </a:lnTo>
                  <a:lnTo>
                    <a:pt x="4672837" y="1205484"/>
                  </a:lnTo>
                  <a:lnTo>
                    <a:pt x="200913" y="1205484"/>
                  </a:lnTo>
                  <a:lnTo>
                    <a:pt x="154834" y="1200177"/>
                  </a:lnTo>
                  <a:lnTo>
                    <a:pt x="112541" y="1185062"/>
                  </a:lnTo>
                  <a:lnTo>
                    <a:pt x="75237" y="1161344"/>
                  </a:lnTo>
                  <a:lnTo>
                    <a:pt x="44127" y="1130230"/>
                  </a:lnTo>
                  <a:lnTo>
                    <a:pt x="20414" y="1092926"/>
                  </a:lnTo>
                  <a:lnTo>
                    <a:pt x="5304" y="1050637"/>
                  </a:lnTo>
                  <a:lnTo>
                    <a:pt x="0" y="1004570"/>
                  </a:lnTo>
                  <a:lnTo>
                    <a:pt x="0" y="200914"/>
                  </a:lnTo>
                  <a:close/>
                </a:path>
              </a:pathLst>
            </a:custGeom>
            <a:ln w="12192">
              <a:solidFill>
                <a:srgbClr val="976A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4714" y="1614856"/>
            <a:ext cx="8512658" cy="3936334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lang="en-US" sz="2400" spc="-10" dirty="0" err="1">
                <a:latin typeface="Carlito"/>
                <a:cs typeface="Carlito"/>
              </a:rPr>
              <a:t>Berapa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10" dirty="0" err="1">
                <a:latin typeface="Carlito"/>
                <a:cs typeface="Carlito"/>
              </a:rPr>
              <a:t>banyak</a:t>
            </a:r>
            <a:r>
              <a:rPr lang="en-US" sz="2400" spc="-10" dirty="0">
                <a:latin typeface="Carlito"/>
                <a:cs typeface="Carlito"/>
              </a:rPr>
              <a:t> data </a:t>
            </a:r>
            <a:r>
              <a:rPr lang="en-US" sz="2400" spc="-10" dirty="0" err="1">
                <a:latin typeface="Carlito"/>
                <a:cs typeface="Carlito"/>
              </a:rPr>
              <a:t>yg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10" dirty="0" err="1">
                <a:latin typeface="Carlito"/>
                <a:cs typeface="Carlito"/>
              </a:rPr>
              <a:t>dibutuhkan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10" dirty="0" err="1">
                <a:latin typeface="Carlito"/>
                <a:cs typeface="Carlito"/>
              </a:rPr>
              <a:t>untuk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10" dirty="0" err="1">
                <a:latin typeface="Carlito"/>
                <a:cs typeface="Carlito"/>
              </a:rPr>
              <a:t>melatih</a:t>
            </a:r>
            <a:r>
              <a:rPr lang="en-US" sz="2400" spc="-10" dirty="0">
                <a:latin typeface="Carlito"/>
                <a:cs typeface="Carlito"/>
              </a:rPr>
              <a:t>?</a:t>
            </a:r>
            <a:endParaRPr sz="24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b="1" spc="-15" dirty="0" err="1">
                <a:latin typeface="Carlito"/>
                <a:cs typeface="Carlito"/>
              </a:rPr>
              <a:t>Secukupnya</a:t>
            </a:r>
            <a:endParaRPr sz="2200" dirty="0">
              <a:latin typeface="Carlito"/>
              <a:cs typeface="Carlito"/>
            </a:endParaRPr>
          </a:p>
          <a:p>
            <a:pPr marL="870585" lvl="2" indent="-173355">
              <a:lnSpc>
                <a:spcPct val="100000"/>
              </a:lnSpc>
              <a:spcBef>
                <a:spcPts val="175"/>
              </a:spcBef>
              <a:buFont typeface="Arial"/>
              <a:buChar char="•"/>
              <a:tabLst>
                <a:tab pos="871219" algn="l"/>
              </a:tabLst>
            </a:pPr>
            <a:r>
              <a:rPr lang="en-US" sz="2000" spc="-5" dirty="0" err="1">
                <a:latin typeface="Carlito"/>
                <a:cs typeface="Carlito"/>
              </a:rPr>
              <a:t>Tergantung</a:t>
            </a:r>
            <a:r>
              <a:rPr lang="en-US" sz="2000" spc="-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kompleksitas</a:t>
            </a:r>
            <a:r>
              <a:rPr lang="en-US" sz="2000" spc="-5" dirty="0">
                <a:latin typeface="Carlito"/>
                <a:cs typeface="Carlito"/>
              </a:rPr>
              <a:t> model </a:t>
            </a:r>
            <a:r>
              <a:rPr lang="en-US" sz="2000" spc="-5" dirty="0" err="1">
                <a:latin typeface="Carlito"/>
                <a:cs typeface="Carlito"/>
              </a:rPr>
              <a:t>klasifikasinya</a:t>
            </a:r>
            <a:endParaRPr lang="en-US" sz="2000" dirty="0">
              <a:latin typeface="Carlito"/>
              <a:cs typeface="Carlito"/>
            </a:endParaRPr>
          </a:p>
          <a:p>
            <a:pPr marL="697230" lvl="2">
              <a:lnSpc>
                <a:spcPct val="100000"/>
              </a:lnSpc>
              <a:spcBef>
                <a:spcPts val="175"/>
              </a:spcBef>
              <a:tabLst>
                <a:tab pos="871219" algn="l"/>
              </a:tabLst>
            </a:pPr>
            <a:endParaRPr sz="20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60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3300" spc="-104" baseline="1262" dirty="0" err="1">
                <a:latin typeface="Carlito"/>
                <a:cs typeface="Carlito"/>
              </a:rPr>
              <a:t>Terlalu</a:t>
            </a:r>
            <a:r>
              <a:rPr lang="en-US" sz="3300" spc="-104" baseline="1262" dirty="0">
                <a:latin typeface="Carlito"/>
                <a:cs typeface="Carlito"/>
              </a:rPr>
              <a:t> </a:t>
            </a:r>
            <a:r>
              <a:rPr lang="en-US" sz="3300" spc="-104" baseline="1262" dirty="0" err="1">
                <a:latin typeface="Carlito"/>
                <a:cs typeface="Carlito"/>
              </a:rPr>
              <a:t>banyak</a:t>
            </a:r>
            <a:r>
              <a:rPr lang="en-US" sz="3300" spc="-104" baseline="1262" dirty="0">
                <a:latin typeface="Carlito"/>
                <a:cs typeface="Carlito"/>
              </a:rPr>
              <a:t> data </a:t>
            </a:r>
            <a:r>
              <a:rPr lang="en-US" sz="3300" spc="-104" baseline="1262" dirty="0" err="1">
                <a:latin typeface="Carlito"/>
                <a:cs typeface="Carlito"/>
              </a:rPr>
              <a:t>menyebabkan</a:t>
            </a:r>
            <a:r>
              <a:rPr lang="en-US" sz="3300" spc="-104" baseline="1262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overfitting</a:t>
            </a:r>
            <a:endParaRPr sz="2200" dirty="0">
              <a:latin typeface="Carlito"/>
              <a:cs typeface="Carlito"/>
            </a:endParaRPr>
          </a:p>
          <a:p>
            <a:pPr marL="870585" lvl="2" indent="-17335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871219" algn="l"/>
              </a:tabLst>
            </a:pPr>
            <a:r>
              <a:rPr sz="2000" spc="-10" dirty="0">
                <a:latin typeface="Carlito"/>
                <a:cs typeface="Carlito"/>
              </a:rPr>
              <a:t>Delete</a:t>
            </a:r>
            <a:r>
              <a:rPr sz="2000" spc="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beberapa</a:t>
            </a:r>
            <a:r>
              <a:rPr lang="en-US" sz="2000" spc="-5" dirty="0">
                <a:latin typeface="Carlito"/>
                <a:cs typeface="Carlito"/>
              </a:rPr>
              <a:t> data</a:t>
            </a:r>
          </a:p>
          <a:p>
            <a:pPr marL="870585" lvl="2" indent="-173355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871219" algn="l"/>
              </a:tabLst>
            </a:pPr>
            <a:endParaRPr sz="20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6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3300" spc="-104" baseline="1262" dirty="0" err="1">
                <a:latin typeface="Carlito"/>
                <a:cs typeface="Carlito"/>
              </a:rPr>
              <a:t>Terlalu</a:t>
            </a:r>
            <a:r>
              <a:rPr lang="en-US" sz="3300" spc="-104" baseline="1262" dirty="0">
                <a:latin typeface="Carlito"/>
                <a:cs typeface="Carlito"/>
              </a:rPr>
              <a:t> </a:t>
            </a:r>
            <a:r>
              <a:rPr lang="en-US" sz="3300" spc="-104" baseline="1262" dirty="0" err="1">
                <a:latin typeface="Carlito"/>
                <a:cs typeface="Carlito"/>
              </a:rPr>
              <a:t>sedikit</a:t>
            </a:r>
            <a:r>
              <a:rPr lang="en-US" sz="3300" spc="-104" baseline="1262" dirty="0">
                <a:latin typeface="Carlito"/>
                <a:cs typeface="Carlito"/>
              </a:rPr>
              <a:t> data </a:t>
            </a:r>
            <a:r>
              <a:rPr lang="en-US" sz="3300" spc="-104" baseline="1262" dirty="0" err="1">
                <a:latin typeface="Carlito"/>
                <a:cs typeface="Carlito"/>
              </a:rPr>
              <a:t>kan</a:t>
            </a:r>
            <a:r>
              <a:rPr lang="en-US" sz="3300" spc="-104" baseline="1262" dirty="0">
                <a:latin typeface="Carlito"/>
                <a:cs typeface="Carlito"/>
              </a:rPr>
              <a:t> </a:t>
            </a:r>
            <a:r>
              <a:rPr lang="en-US" sz="3300" spc="-104" baseline="1262" dirty="0" err="1">
                <a:latin typeface="Carlito"/>
                <a:cs typeface="Carlito"/>
              </a:rPr>
              <a:t>tidak</a:t>
            </a:r>
            <a:r>
              <a:rPr lang="en-US" sz="3300" spc="-104" baseline="1262" dirty="0">
                <a:latin typeface="Carlito"/>
                <a:cs typeface="Carlito"/>
              </a:rPr>
              <a:t> </a:t>
            </a:r>
            <a:r>
              <a:rPr lang="en-US" sz="3300" spc="-104" baseline="1262" dirty="0" err="1">
                <a:latin typeface="Carlito"/>
                <a:cs typeface="Carlito"/>
              </a:rPr>
              <a:t>dapat</a:t>
            </a:r>
            <a:r>
              <a:rPr lang="en-US" sz="3300" spc="-104" baseline="1262" dirty="0">
                <a:latin typeface="Carlito"/>
                <a:cs typeface="Carlito"/>
              </a:rPr>
              <a:t> </a:t>
            </a:r>
            <a:r>
              <a:rPr lang="en-US" sz="3300" spc="-104" baseline="1262" dirty="0" err="1">
                <a:latin typeface="Carlito"/>
                <a:cs typeface="Carlito"/>
              </a:rPr>
              <a:t>dikenali</a:t>
            </a:r>
            <a:r>
              <a:rPr lang="en-US" sz="3300" spc="-104" baseline="1262" dirty="0">
                <a:latin typeface="Carlito"/>
                <a:cs typeface="Carlito"/>
              </a:rPr>
              <a:t> oleh model </a:t>
            </a:r>
            <a:r>
              <a:rPr lang="en-US" sz="3300" spc="-104" baseline="1262" dirty="0" err="1">
                <a:latin typeface="Carlito"/>
                <a:cs typeface="Carlito"/>
              </a:rPr>
              <a:t>klasifikasi</a:t>
            </a:r>
            <a:endParaRPr sz="2200" dirty="0">
              <a:latin typeface="Carlito"/>
              <a:cs typeface="Carlito"/>
            </a:endParaRPr>
          </a:p>
          <a:p>
            <a:pPr marL="870585" lvl="2" indent="-173355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871219" algn="l"/>
              </a:tabLst>
            </a:pPr>
            <a:r>
              <a:rPr sz="2000" spc="-5" dirty="0">
                <a:latin typeface="Carlito"/>
                <a:cs typeface="Carlito"/>
              </a:rPr>
              <a:t>???</a:t>
            </a:r>
            <a:endParaRPr lang="en-US" sz="2000" dirty="0">
              <a:latin typeface="Carlito"/>
              <a:cs typeface="Carlito"/>
            </a:endParaRPr>
          </a:p>
          <a:p>
            <a:pPr marL="697230" lvl="2">
              <a:lnSpc>
                <a:spcPct val="100000"/>
              </a:lnSpc>
              <a:spcBef>
                <a:spcPts val="135"/>
              </a:spcBef>
              <a:tabLst>
                <a:tab pos="871219" algn="l"/>
              </a:tabLst>
            </a:pPr>
            <a:r>
              <a:rPr lang="en-ID" sz="2000" b="1" spc="-15" dirty="0">
                <a:latin typeface="Carlito"/>
                <a:cs typeface="Carlito"/>
              </a:rPr>
              <a:t>                                            </a:t>
            </a:r>
            <a:r>
              <a:rPr sz="2000" b="1" spc="-15" dirty="0">
                <a:latin typeface="Carlito"/>
                <a:cs typeface="Carlito"/>
              </a:rPr>
              <a:t>Data</a:t>
            </a:r>
            <a:r>
              <a:rPr sz="2000" b="1" dirty="0">
                <a:latin typeface="Carlito"/>
                <a:cs typeface="Carlito"/>
              </a:rPr>
              <a:t> </a:t>
            </a:r>
            <a:r>
              <a:rPr sz="2000" b="1" spc="-10" dirty="0">
                <a:latin typeface="Carlito"/>
                <a:cs typeface="Carlito"/>
              </a:rPr>
              <a:t>augmentation</a:t>
            </a:r>
            <a:endParaRPr lang="en-US" sz="2000" b="1" spc="-10" dirty="0">
              <a:latin typeface="Carlito"/>
              <a:cs typeface="Carlito"/>
            </a:endParaRPr>
          </a:p>
          <a:p>
            <a:pPr marL="697230" lvl="2">
              <a:lnSpc>
                <a:spcPct val="100000"/>
              </a:lnSpc>
              <a:spcBef>
                <a:spcPts val="135"/>
              </a:spcBef>
              <a:tabLst>
                <a:tab pos="871219" algn="l"/>
              </a:tabLst>
            </a:pPr>
            <a:r>
              <a:rPr lang="en-ID" sz="2000" b="1" spc="-10" dirty="0">
                <a:latin typeface="Carlito"/>
                <a:cs typeface="Carlito"/>
              </a:rPr>
              <a:t>                                </a:t>
            </a:r>
            <a:r>
              <a:rPr lang="en-ID" b="1" spc="-10" baseline="30000" dirty="0">
                <a:latin typeface="Carlito"/>
                <a:cs typeface="Carlito"/>
              </a:rPr>
              <a:t>*)</a:t>
            </a:r>
            <a:r>
              <a:rPr sz="1400" spc="-5" dirty="0">
                <a:latin typeface="Carlito"/>
                <a:cs typeface="Carlito"/>
              </a:rPr>
              <a:t>Usually </a:t>
            </a:r>
            <a:r>
              <a:rPr sz="1400" spc="-15" dirty="0">
                <a:latin typeface="Carlito"/>
                <a:cs typeface="Carlito"/>
              </a:rPr>
              <a:t>for </a:t>
            </a:r>
            <a:r>
              <a:rPr sz="1400" spc="-5" dirty="0">
                <a:latin typeface="Carlito"/>
                <a:cs typeface="Carlito"/>
              </a:rPr>
              <a:t>deep </a:t>
            </a:r>
            <a:r>
              <a:rPr sz="1400" dirty="0">
                <a:latin typeface="Carlito"/>
                <a:cs typeface="Carlito"/>
              </a:rPr>
              <a:t>machine </a:t>
            </a:r>
            <a:r>
              <a:rPr sz="1400" spc="-5" dirty="0">
                <a:latin typeface="Carlito"/>
                <a:cs typeface="Carlito"/>
              </a:rPr>
              <a:t>learning</a:t>
            </a:r>
            <a:r>
              <a:rPr sz="1400" spc="55" dirty="0">
                <a:latin typeface="Carlito"/>
                <a:cs typeface="Carlito"/>
              </a:rPr>
              <a:t> </a:t>
            </a:r>
            <a:r>
              <a:rPr sz="1400" dirty="0">
                <a:latin typeface="Carlito"/>
                <a:cs typeface="Carlito"/>
              </a:rPr>
              <a:t>models</a:t>
            </a:r>
            <a:endParaRPr sz="1600" dirty="0">
              <a:latin typeface="Carlito"/>
              <a:cs typeface="Carlit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5F4D40-E803-4FA3-B95D-4915BDB41EC7}"/>
              </a:ext>
            </a:extLst>
          </p:cNvPr>
          <p:cNvSpPr txBox="1"/>
          <p:nvPr/>
        </p:nvSpPr>
        <p:spPr>
          <a:xfrm>
            <a:off x="430114" y="660773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000" spc="-229" dirty="0"/>
              <a:t>Training</a:t>
            </a:r>
            <a:r>
              <a:rPr lang="en-ID" sz="4000" spc="-265" dirty="0"/>
              <a:t> </a:t>
            </a:r>
            <a:r>
              <a:rPr lang="en-ID" sz="4000" spc="-190" dirty="0"/>
              <a:t>Data</a:t>
            </a:r>
            <a:endParaRPr lang="en-ID" sz="4000" dirty="0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D1210330-F041-4545-89EB-9EC8B023E068}"/>
              </a:ext>
            </a:extLst>
          </p:cNvPr>
          <p:cNvSpPr/>
          <p:nvPr/>
        </p:nvSpPr>
        <p:spPr>
          <a:xfrm rot="18367690">
            <a:off x="2038815" y="4501797"/>
            <a:ext cx="644807" cy="12250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802333"/>
            <a:ext cx="7556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rlito"/>
                <a:cs typeface="Carlito"/>
              </a:rPr>
              <a:t>Flips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3958208"/>
            <a:ext cx="1372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rlito"/>
                <a:cs typeface="Carlito"/>
              </a:rPr>
              <a:t>Rotations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17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64792" y="2417762"/>
            <a:ext cx="1665349" cy="1129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78935" y="2329002"/>
            <a:ext cx="1663892" cy="11297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53415" y="2417762"/>
            <a:ext cx="1663892" cy="11297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04136" y="4345084"/>
            <a:ext cx="1911182" cy="15946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3263176" y="4114970"/>
            <a:ext cx="4872355" cy="2062480"/>
            <a:chOff x="3263176" y="4114970"/>
            <a:chExt cx="4872355" cy="2062480"/>
          </a:xfrm>
        </p:grpSpPr>
        <p:sp>
          <p:nvSpPr>
            <p:cNvPr id="11" name="object 11"/>
            <p:cNvSpPr/>
            <p:nvPr/>
          </p:nvSpPr>
          <p:spPr>
            <a:xfrm>
              <a:off x="3263176" y="4251870"/>
              <a:ext cx="1850071" cy="17769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38324" y="4275135"/>
              <a:ext cx="1231332" cy="16638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217666" y="4114970"/>
              <a:ext cx="1917377" cy="20619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A28AAB1-CEB6-4E6A-A3C2-91AC14BA5AEB}"/>
              </a:ext>
            </a:extLst>
          </p:cNvPr>
          <p:cNvSpPr txBox="1"/>
          <p:nvPr/>
        </p:nvSpPr>
        <p:spPr>
          <a:xfrm>
            <a:off x="541246" y="801312"/>
            <a:ext cx="73835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200" spc="-190" dirty="0"/>
              <a:t>Data </a:t>
            </a:r>
            <a:r>
              <a:rPr lang="en-ID" sz="3200" spc="-165" dirty="0"/>
              <a:t>Augmentation </a:t>
            </a:r>
            <a:r>
              <a:rPr lang="en-ID" sz="3200" spc="-185" dirty="0"/>
              <a:t>for</a:t>
            </a:r>
            <a:r>
              <a:rPr lang="en-ID" sz="3200" spc="-459" dirty="0"/>
              <a:t> </a:t>
            </a:r>
            <a:r>
              <a:rPr lang="en-ID" sz="3200" spc="-150" dirty="0"/>
              <a:t>Images</a:t>
            </a:r>
            <a:endParaRPr lang="en-ID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35228" y="1750980"/>
            <a:ext cx="7848600" cy="1718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lang="en-US" sz="2000" spc="-5" dirty="0" err="1">
                <a:latin typeface="Carlito"/>
                <a:cs typeface="Carlito"/>
              </a:rPr>
              <a:t>Tujuan</a:t>
            </a:r>
            <a:r>
              <a:rPr lang="en-US" sz="2000" spc="-5" dirty="0">
                <a:latin typeface="Carlito"/>
                <a:cs typeface="Carlito"/>
              </a:rPr>
              <a:t> : </a:t>
            </a:r>
            <a:r>
              <a:rPr lang="en-US" sz="2000" spc="-5" dirty="0" err="1">
                <a:latin typeface="Carlito"/>
                <a:cs typeface="Carlito"/>
              </a:rPr>
              <a:t>Memberikan</a:t>
            </a:r>
            <a:r>
              <a:rPr lang="en-US" sz="2000" spc="-5" dirty="0">
                <a:latin typeface="Carlito"/>
                <a:cs typeface="Carlito"/>
              </a:rPr>
              <a:t> label pada </a:t>
            </a:r>
            <a:r>
              <a:rPr lang="en-US" sz="2000" spc="-5" dirty="0" err="1">
                <a:latin typeface="Carlito"/>
                <a:cs typeface="Carlito"/>
              </a:rPr>
              <a:t>citra</a:t>
            </a:r>
            <a:r>
              <a:rPr lang="en-US" sz="2000" spc="-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masukan</a:t>
            </a:r>
            <a:endParaRPr sz="2000" dirty="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spcBef>
                <a:spcPts val="515"/>
              </a:spcBef>
              <a:buFont typeface="Arial"/>
              <a:buChar char="•"/>
              <a:tabLst>
                <a:tab pos="185420" algn="l"/>
              </a:tabLst>
            </a:pPr>
            <a:r>
              <a:rPr lang="en-US" sz="2000" spc="-5" dirty="0" err="1">
                <a:latin typeface="Carlito"/>
                <a:cs typeface="Carlito"/>
              </a:rPr>
              <a:t>Pendekatan</a:t>
            </a:r>
            <a:r>
              <a:rPr lang="en-US" sz="2000" spc="-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klasifikasi</a:t>
            </a:r>
            <a:r>
              <a:rPr lang="en-US" sz="2000" spc="-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adalah</a:t>
            </a:r>
            <a:r>
              <a:rPr lang="en-US" sz="2000" spc="-5" dirty="0">
                <a:latin typeface="Carlito"/>
                <a:cs typeface="Carlito"/>
              </a:rPr>
              <a:t> supervised, </a:t>
            </a:r>
            <a:r>
              <a:rPr lang="en-US" sz="2000" spc="-5" dirty="0" err="1">
                <a:latin typeface="Carlito"/>
                <a:cs typeface="Carlito"/>
              </a:rPr>
              <a:t>berbeda</a:t>
            </a:r>
            <a:r>
              <a:rPr lang="en-US" sz="2000" spc="-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dengan</a:t>
            </a:r>
            <a:r>
              <a:rPr lang="en-US" sz="2000" spc="-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klasterisasi</a:t>
            </a:r>
            <a:r>
              <a:rPr lang="en-US" sz="2000" spc="-5" dirty="0">
                <a:latin typeface="Carlito"/>
                <a:cs typeface="Carlito"/>
              </a:rPr>
              <a:t>. Supervised </a:t>
            </a:r>
            <a:r>
              <a:rPr lang="en-US" sz="2000" spc="-5" dirty="0" err="1">
                <a:latin typeface="Carlito"/>
                <a:cs typeface="Carlito"/>
              </a:rPr>
              <a:t>artinya</a:t>
            </a:r>
            <a:r>
              <a:rPr lang="en-US" sz="2000" spc="-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ada</a:t>
            </a:r>
            <a:r>
              <a:rPr lang="en-US" sz="2000" spc="-5" dirty="0">
                <a:latin typeface="Carlito"/>
                <a:cs typeface="Carlito"/>
              </a:rPr>
              <a:t> proses </a:t>
            </a:r>
            <a:r>
              <a:rPr lang="en-US" sz="2000" spc="-5" dirty="0" err="1">
                <a:latin typeface="Carlito"/>
                <a:cs typeface="Carlito"/>
              </a:rPr>
              <a:t>pengawasan</a:t>
            </a:r>
            <a:r>
              <a:rPr lang="en-US" sz="2000" spc="-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berupa</a:t>
            </a:r>
            <a:r>
              <a:rPr lang="en-US" sz="2000" spc="-5" dirty="0">
                <a:latin typeface="Carlito"/>
                <a:cs typeface="Carlito"/>
              </a:rPr>
              <a:t> proses “</a:t>
            </a:r>
            <a:r>
              <a:rPr lang="en-US" sz="2000" spc="-5" dirty="0" err="1">
                <a:latin typeface="Carlito"/>
                <a:cs typeface="Carlito"/>
              </a:rPr>
              <a:t>pelatihan</a:t>
            </a:r>
            <a:r>
              <a:rPr lang="en-US" sz="2000" spc="-5" dirty="0">
                <a:latin typeface="Carlito"/>
                <a:cs typeface="Carlito"/>
              </a:rPr>
              <a:t>” </a:t>
            </a:r>
            <a:r>
              <a:rPr lang="en-US" sz="2000" spc="-5" dirty="0" err="1">
                <a:latin typeface="Carlito"/>
                <a:cs typeface="Carlito"/>
              </a:rPr>
              <a:t>atau</a:t>
            </a:r>
            <a:r>
              <a:rPr lang="en-US" sz="2000" spc="-5" dirty="0">
                <a:latin typeface="Carlito"/>
                <a:cs typeface="Carlito"/>
              </a:rPr>
              <a:t> training </a:t>
            </a:r>
            <a:r>
              <a:rPr lang="en-US" sz="2000" spc="-5" dirty="0" err="1">
                <a:latin typeface="Carlito"/>
                <a:cs typeface="Carlito"/>
              </a:rPr>
              <a:t>sebelum</a:t>
            </a:r>
            <a:r>
              <a:rPr lang="en-US" sz="2000" spc="-5" dirty="0">
                <a:latin typeface="Carlito"/>
                <a:cs typeface="Carlito"/>
              </a:rPr>
              <a:t> “</a:t>
            </a:r>
            <a:r>
              <a:rPr lang="en-US" sz="2000" spc="-5" dirty="0" err="1">
                <a:latin typeface="Carlito"/>
                <a:cs typeface="Carlito"/>
              </a:rPr>
              <a:t>diujikan</a:t>
            </a:r>
            <a:r>
              <a:rPr lang="en-US" sz="2000" spc="-5" dirty="0">
                <a:latin typeface="Carlito"/>
                <a:cs typeface="Carlito"/>
              </a:rPr>
              <a:t>” </a:t>
            </a:r>
            <a:r>
              <a:rPr lang="en-US" sz="2000" spc="-5" dirty="0" err="1">
                <a:latin typeface="Carlito"/>
                <a:cs typeface="Carlito"/>
              </a:rPr>
              <a:t>atau</a:t>
            </a:r>
            <a:r>
              <a:rPr lang="en-US" sz="2000" spc="-5" dirty="0">
                <a:latin typeface="Carlito"/>
                <a:cs typeface="Carlito"/>
              </a:rPr>
              <a:t> testing/prediction</a:t>
            </a:r>
          </a:p>
          <a:p>
            <a:pPr marL="184785" indent="-172720">
              <a:lnSpc>
                <a:spcPct val="100000"/>
              </a:lnSpc>
              <a:spcBef>
                <a:spcPts val="515"/>
              </a:spcBef>
              <a:buFont typeface="Arial"/>
              <a:buChar char="•"/>
              <a:tabLst>
                <a:tab pos="185420" algn="l"/>
              </a:tabLst>
            </a:pPr>
            <a:r>
              <a:rPr lang="en-US" sz="2000" spc="-5" dirty="0" err="1">
                <a:latin typeface="Carlito"/>
                <a:cs typeface="Carlito"/>
              </a:rPr>
              <a:t>Klasifikasi</a:t>
            </a:r>
            <a:r>
              <a:rPr lang="en-US" sz="2000" spc="-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sering</a:t>
            </a:r>
            <a:r>
              <a:rPr lang="en-US" sz="2000" spc="-5" dirty="0">
                <a:latin typeface="Carlito"/>
                <a:cs typeface="Carlito"/>
              </a:rPr>
              <a:t> </a:t>
            </a:r>
            <a:r>
              <a:rPr lang="en-US" sz="2000" spc="-5" dirty="0" err="1">
                <a:latin typeface="Carlito"/>
                <a:cs typeface="Carlito"/>
              </a:rPr>
              <a:t>disebut</a:t>
            </a:r>
            <a:r>
              <a:rPr lang="en-US" sz="2000" spc="-5" dirty="0">
                <a:latin typeface="Carlito"/>
                <a:cs typeface="Carlito"/>
              </a:rPr>
              <a:t> juga </a:t>
            </a:r>
            <a:r>
              <a:rPr lang="en-US" sz="2000" spc="-5" dirty="0" err="1">
                <a:latin typeface="Carlito"/>
                <a:cs typeface="Carlito"/>
              </a:rPr>
              <a:t>prediksi</a:t>
            </a:r>
            <a:endParaRPr sz="20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rlito"/>
                <a:cs typeface="Carlito"/>
              </a:rPr>
              <a:t>2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76400" y="3505200"/>
            <a:ext cx="5791200" cy="3231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4C965-BB16-4420-9830-7FAE89F70057}"/>
              </a:ext>
            </a:extLst>
          </p:cNvPr>
          <p:cNvSpPr txBox="1"/>
          <p:nvPr/>
        </p:nvSpPr>
        <p:spPr>
          <a:xfrm>
            <a:off x="762000" y="653034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800" spc="-195" dirty="0"/>
              <a:t>Classification</a:t>
            </a:r>
            <a:endParaRPr lang="en-ID" sz="4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802333"/>
            <a:ext cx="7835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rlito"/>
                <a:cs typeface="Carlito"/>
              </a:rPr>
              <a:t>C</a:t>
            </a:r>
            <a:r>
              <a:rPr sz="2400" spc="-35" dirty="0">
                <a:latin typeface="Carlito"/>
                <a:cs typeface="Carlito"/>
              </a:rPr>
              <a:t>r</a:t>
            </a:r>
            <a:r>
              <a:rPr sz="2400" spc="-5" dirty="0">
                <a:latin typeface="Carlito"/>
                <a:cs typeface="Carlito"/>
              </a:rPr>
              <a:t>op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3958208"/>
            <a:ext cx="2047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rlito"/>
                <a:cs typeface="Carlito"/>
              </a:rPr>
              <a:t>Dilation </a:t>
            </a:r>
            <a:r>
              <a:rPr sz="2400" dirty="0">
                <a:latin typeface="Carlito"/>
                <a:cs typeface="Carlito"/>
              </a:rPr>
              <a:t>/</a:t>
            </a:r>
            <a:r>
              <a:rPr sz="2400" spc="-9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Scale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18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80260" y="4514088"/>
            <a:ext cx="4983480" cy="1636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80260" y="2250948"/>
            <a:ext cx="4927092" cy="16123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3FBC5F-CE82-43C3-B2C9-20E2AD3430A4}"/>
              </a:ext>
            </a:extLst>
          </p:cNvPr>
          <p:cNvSpPr txBox="1"/>
          <p:nvPr/>
        </p:nvSpPr>
        <p:spPr>
          <a:xfrm>
            <a:off x="609600" y="735627"/>
            <a:ext cx="701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600" spc="-190" dirty="0"/>
              <a:t>Data </a:t>
            </a:r>
            <a:r>
              <a:rPr lang="en-ID" sz="3600" spc="-165" dirty="0"/>
              <a:t>Augmentation </a:t>
            </a:r>
            <a:r>
              <a:rPr lang="en-ID" sz="3600" spc="-185" dirty="0"/>
              <a:t>for </a:t>
            </a:r>
            <a:r>
              <a:rPr lang="en-ID" sz="3600" spc="-150" dirty="0"/>
              <a:t>Images</a:t>
            </a:r>
            <a:r>
              <a:rPr lang="en-ID" sz="3600" spc="-545" dirty="0"/>
              <a:t> </a:t>
            </a:r>
            <a:r>
              <a:rPr lang="en-ID" sz="3600" spc="-185" dirty="0"/>
              <a:t>(2)</a:t>
            </a:r>
            <a:endParaRPr lang="en-ID" sz="36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802333"/>
            <a:ext cx="15595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25" dirty="0">
                <a:latin typeface="Carlito"/>
                <a:cs typeface="Carlito"/>
              </a:rPr>
              <a:t>Translation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3958208"/>
            <a:ext cx="23094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rlito"/>
                <a:cs typeface="Carlito"/>
              </a:rPr>
              <a:t>Addition </a:t>
            </a:r>
            <a:r>
              <a:rPr sz="2400" spc="-10" dirty="0">
                <a:latin typeface="Carlito"/>
                <a:cs typeface="Carlito"/>
              </a:rPr>
              <a:t>of</a:t>
            </a:r>
            <a:r>
              <a:rPr sz="2400" spc="-7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noise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19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59052" y="2327148"/>
            <a:ext cx="6025896" cy="14767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98904" y="4427220"/>
            <a:ext cx="5346192" cy="17428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060C9D-2DBD-4944-9C11-DE2138974917}"/>
              </a:ext>
            </a:extLst>
          </p:cNvPr>
          <p:cNvSpPr txBox="1"/>
          <p:nvPr/>
        </p:nvSpPr>
        <p:spPr>
          <a:xfrm>
            <a:off x="609600" y="735627"/>
            <a:ext cx="69753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600" spc="-190" dirty="0"/>
              <a:t>Data </a:t>
            </a:r>
            <a:r>
              <a:rPr lang="en-ID" sz="3600" spc="-165" dirty="0"/>
              <a:t>Augmentation </a:t>
            </a:r>
            <a:r>
              <a:rPr lang="en-ID" sz="3600" spc="-185" dirty="0"/>
              <a:t>for </a:t>
            </a:r>
            <a:r>
              <a:rPr lang="en-ID" sz="3600" spc="-150" dirty="0"/>
              <a:t>Images</a:t>
            </a:r>
            <a:r>
              <a:rPr lang="en-ID" sz="3600" spc="-530" dirty="0"/>
              <a:t> </a:t>
            </a:r>
            <a:r>
              <a:rPr lang="en-ID" sz="3600" spc="-185" dirty="0"/>
              <a:t>(3)</a:t>
            </a:r>
            <a:endParaRPr lang="en-ID" sz="3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780308"/>
            <a:ext cx="6089650" cy="76835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rlito"/>
                <a:cs typeface="Carlito"/>
              </a:rPr>
              <a:t>Color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manipulation</a:t>
            </a:r>
            <a:endParaRPr sz="2400" dirty="0">
              <a:latin typeface="Carlito"/>
              <a:cs typeface="Carlito"/>
            </a:endParaRPr>
          </a:p>
          <a:p>
            <a:pPr marL="355600">
              <a:lnSpc>
                <a:spcPct val="100000"/>
              </a:lnSpc>
              <a:spcBef>
                <a:spcPts val="155"/>
              </a:spcBef>
            </a:pPr>
            <a:r>
              <a:rPr sz="2200" spc="-10" dirty="0">
                <a:latin typeface="Carlito"/>
                <a:cs typeface="Carlito"/>
              </a:rPr>
              <a:t>***</a:t>
            </a:r>
            <a:r>
              <a:rPr lang="en-US" sz="2200" spc="-10" dirty="0">
                <a:latin typeface="Carlito"/>
                <a:cs typeface="Carlito"/>
              </a:rPr>
              <a:t>Jika </a:t>
            </a:r>
            <a:r>
              <a:rPr lang="en-US" sz="2200" spc="-10" dirty="0" err="1">
                <a:latin typeface="Carlito"/>
                <a:cs typeface="Carlito"/>
              </a:rPr>
              <a:t>fitur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dari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objek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klasifikasi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bukanlah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warna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20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55648" y="2809430"/>
            <a:ext cx="1663892" cy="1129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29228" y="2787486"/>
            <a:ext cx="1670303" cy="11581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01284" y="2787486"/>
            <a:ext cx="1671827" cy="11444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82567" y="4252233"/>
            <a:ext cx="1670304" cy="11380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55648" y="4266000"/>
            <a:ext cx="1670303" cy="11243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82996" y="4285572"/>
            <a:ext cx="1671827" cy="11627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AFD4C7-D9D6-4992-9683-FACE41572B16}"/>
              </a:ext>
            </a:extLst>
          </p:cNvPr>
          <p:cNvSpPr txBox="1"/>
          <p:nvPr/>
        </p:nvSpPr>
        <p:spPr>
          <a:xfrm>
            <a:off x="533400" y="736971"/>
            <a:ext cx="7010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000" spc="-190" dirty="0"/>
              <a:t>Data </a:t>
            </a:r>
            <a:r>
              <a:rPr lang="en-ID" sz="4000" spc="-165" dirty="0"/>
              <a:t>Augmentation </a:t>
            </a:r>
            <a:r>
              <a:rPr lang="en-ID" sz="4000" spc="-185" dirty="0"/>
              <a:t>for </a:t>
            </a:r>
            <a:r>
              <a:rPr lang="en-ID" sz="4000" spc="-150" dirty="0"/>
              <a:t>Images</a:t>
            </a:r>
            <a:r>
              <a:rPr lang="en-ID" sz="4000" spc="-530" dirty="0"/>
              <a:t> </a:t>
            </a:r>
            <a:r>
              <a:rPr lang="en-ID" sz="4000" spc="-185" dirty="0"/>
              <a:t>(4)</a:t>
            </a:r>
            <a:endParaRPr lang="en-ID" sz="40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770781"/>
            <a:ext cx="7631430" cy="1674176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lang="en-US" sz="2800" spc="-5" dirty="0">
                <a:latin typeface="Carlito"/>
                <a:cs typeface="Carlito"/>
              </a:rPr>
              <a:t>Model </a:t>
            </a:r>
            <a:r>
              <a:rPr lang="en-US" sz="2800" spc="-5" dirty="0" err="1">
                <a:latin typeface="Carlito"/>
                <a:cs typeface="Carlito"/>
              </a:rPr>
              <a:t>seperti</a:t>
            </a:r>
            <a:r>
              <a:rPr lang="en-US" sz="2800" spc="-5" dirty="0">
                <a:latin typeface="Carlito"/>
                <a:cs typeface="Carlito"/>
              </a:rPr>
              <a:t> </a:t>
            </a:r>
            <a:r>
              <a:rPr lang="en-US" sz="2800" spc="-5" dirty="0" err="1">
                <a:latin typeface="Carlito"/>
                <a:cs typeface="Carlito"/>
              </a:rPr>
              <a:t>apa</a:t>
            </a:r>
            <a:r>
              <a:rPr lang="en-US" sz="2800" spc="-5" dirty="0">
                <a:latin typeface="Carlito"/>
                <a:cs typeface="Carlito"/>
              </a:rPr>
              <a:t> yang </a:t>
            </a:r>
            <a:r>
              <a:rPr lang="en-US" sz="2800" spc="-5" dirty="0" err="1">
                <a:latin typeface="Carlito"/>
                <a:cs typeface="Carlito"/>
              </a:rPr>
              <a:t>memerlukan</a:t>
            </a:r>
            <a:r>
              <a:rPr lang="en-US" sz="2800" spc="-5" dirty="0">
                <a:latin typeface="Carlito"/>
                <a:cs typeface="Carlito"/>
              </a:rPr>
              <a:t> data </a:t>
            </a:r>
            <a:r>
              <a:rPr lang="en-US" sz="2800" spc="-5" dirty="0" err="1">
                <a:latin typeface="Carlito"/>
                <a:cs typeface="Carlito"/>
              </a:rPr>
              <a:t>augmentasi</a:t>
            </a:r>
            <a:r>
              <a:rPr sz="2800" spc="-15" dirty="0">
                <a:latin typeface="Carlito"/>
                <a:cs typeface="Carlito"/>
              </a:rPr>
              <a:t>?</a:t>
            </a:r>
            <a:endParaRPr sz="28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528320" algn="l"/>
              </a:tabLst>
            </a:pPr>
            <a:r>
              <a:rPr sz="2400" spc="-5" dirty="0">
                <a:latin typeface="Carlito"/>
                <a:cs typeface="Carlito"/>
              </a:rPr>
              <a:t>Non-linear </a:t>
            </a:r>
            <a:r>
              <a:rPr sz="2400" dirty="0">
                <a:latin typeface="Carlito"/>
                <a:cs typeface="Carlito"/>
              </a:rPr>
              <a:t>models</a:t>
            </a:r>
          </a:p>
          <a:p>
            <a:pPr marL="527685" lvl="1" indent="-17272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528320" algn="l"/>
              </a:tabLst>
            </a:pPr>
            <a:r>
              <a:rPr sz="2400" spc="-5" dirty="0">
                <a:latin typeface="Carlito"/>
                <a:cs typeface="Carlito"/>
              </a:rPr>
              <a:t>Such </a:t>
            </a:r>
            <a:r>
              <a:rPr sz="2400" dirty="0">
                <a:latin typeface="Carlito"/>
                <a:cs typeface="Carlito"/>
              </a:rPr>
              <a:t>as </a:t>
            </a:r>
            <a:r>
              <a:rPr sz="2400" spc="-10" dirty="0">
                <a:latin typeface="Carlito"/>
                <a:cs typeface="Carlito"/>
              </a:rPr>
              <a:t>neural networks </a:t>
            </a:r>
            <a:r>
              <a:rPr sz="2400" dirty="0">
                <a:latin typeface="Carlito"/>
                <a:cs typeface="Carlito"/>
              </a:rPr>
              <a:t>and </a:t>
            </a:r>
            <a:r>
              <a:rPr sz="2400" spc="-5" dirty="0">
                <a:latin typeface="Carlito"/>
                <a:cs typeface="Carlito"/>
              </a:rPr>
              <a:t>deep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network</a:t>
            </a:r>
            <a:r>
              <a:rPr lang="en-US" sz="2400" spc="-15" dirty="0">
                <a:latin typeface="Carlito"/>
                <a:cs typeface="Carlito"/>
              </a:rPr>
              <a:t>s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21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5F9119-3BF6-4A5D-80CC-AB3DD104343B}"/>
              </a:ext>
            </a:extLst>
          </p:cNvPr>
          <p:cNvSpPr txBox="1"/>
          <p:nvPr/>
        </p:nvSpPr>
        <p:spPr>
          <a:xfrm>
            <a:off x="533400" y="762000"/>
            <a:ext cx="6781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3600" spc="-90" dirty="0"/>
              <a:t>Why </a:t>
            </a:r>
            <a:r>
              <a:rPr lang="en-ID" sz="3600" spc="-215" dirty="0"/>
              <a:t>Data</a:t>
            </a:r>
            <a:r>
              <a:rPr lang="en-ID" sz="3600" spc="-455" dirty="0"/>
              <a:t>   A</a:t>
            </a:r>
            <a:r>
              <a:rPr lang="en-ID" sz="3600" spc="-130" dirty="0"/>
              <a:t>ugmentation?</a:t>
            </a:r>
            <a:endParaRPr lang="en-ID" sz="36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802333"/>
            <a:ext cx="7261225" cy="3210751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84785" marR="5080" indent="-172720">
              <a:lnSpc>
                <a:spcPct val="90100"/>
              </a:lnSpc>
              <a:spcBef>
                <a:spcPts val="385"/>
              </a:spcBef>
              <a:buFont typeface="Arial"/>
              <a:buChar char="•"/>
              <a:tabLst>
                <a:tab pos="185420" algn="l"/>
              </a:tabLst>
            </a:pPr>
            <a:r>
              <a:rPr lang="en-US" sz="2400" spc="-15" dirty="0">
                <a:latin typeface="Carlito"/>
                <a:cs typeface="Carlito"/>
              </a:rPr>
              <a:t>Proses </a:t>
            </a:r>
            <a:r>
              <a:rPr lang="en-US" sz="2400" spc="-15" dirty="0" err="1">
                <a:latin typeface="Carlito"/>
                <a:cs typeface="Carlito"/>
              </a:rPr>
              <a:t>dalam</a:t>
            </a:r>
            <a:r>
              <a:rPr lang="en-US" sz="2400" spc="-15" dirty="0">
                <a:latin typeface="Carlito"/>
                <a:cs typeface="Carlito"/>
              </a:rPr>
              <a:t> </a:t>
            </a:r>
            <a:r>
              <a:rPr lang="en-US" sz="2400" spc="-15" dirty="0" err="1">
                <a:latin typeface="Carlito"/>
                <a:cs typeface="Carlito"/>
              </a:rPr>
              <a:t>augmentasi</a:t>
            </a:r>
            <a:r>
              <a:rPr lang="en-US" sz="2400" spc="-15" dirty="0">
                <a:latin typeface="Carlito"/>
                <a:cs typeface="Carlito"/>
              </a:rPr>
              <a:t> </a:t>
            </a:r>
            <a:r>
              <a:rPr lang="en-US" sz="2400" spc="-15" dirty="0" err="1">
                <a:latin typeface="Carlito"/>
                <a:cs typeface="Carlito"/>
              </a:rPr>
              <a:t>citra</a:t>
            </a:r>
            <a:r>
              <a:rPr lang="en-US" sz="2400" spc="-15" dirty="0">
                <a:latin typeface="Carlito"/>
                <a:cs typeface="Carlito"/>
              </a:rPr>
              <a:t> </a:t>
            </a:r>
            <a:r>
              <a:rPr lang="en-US" sz="2400" spc="-15" dirty="0" err="1">
                <a:latin typeface="Carlito"/>
                <a:cs typeface="Carlito"/>
              </a:rPr>
              <a:t>tersebut</a:t>
            </a:r>
            <a:r>
              <a:rPr lang="en-US" sz="2400" spc="-15" dirty="0">
                <a:latin typeface="Carlito"/>
                <a:cs typeface="Carlito"/>
              </a:rPr>
              <a:t> </a:t>
            </a:r>
            <a:r>
              <a:rPr lang="en-US" sz="2400" spc="-15" dirty="0" err="1">
                <a:latin typeface="Carlito"/>
                <a:cs typeface="Carlito"/>
              </a:rPr>
              <a:t>sering</a:t>
            </a:r>
            <a:r>
              <a:rPr lang="en-US" sz="2400" spc="-15" dirty="0">
                <a:latin typeface="Carlito"/>
                <a:cs typeface="Carlito"/>
              </a:rPr>
              <a:t> </a:t>
            </a:r>
            <a:r>
              <a:rPr lang="en-US" sz="2400" spc="-15" dirty="0" err="1">
                <a:latin typeface="Carlito"/>
                <a:cs typeface="Carlito"/>
              </a:rPr>
              <a:t>dikenal</a:t>
            </a:r>
            <a:r>
              <a:rPr lang="en-US" sz="2400" spc="-15" dirty="0">
                <a:latin typeface="Carlito"/>
                <a:cs typeface="Carlito"/>
              </a:rPr>
              <a:t> </a:t>
            </a:r>
            <a:r>
              <a:rPr lang="en-US" sz="2400" spc="-15" dirty="0" err="1">
                <a:latin typeface="Carlito"/>
                <a:cs typeface="Carlito"/>
              </a:rPr>
              <a:t>sebagai</a:t>
            </a:r>
            <a:r>
              <a:rPr lang="en-US" sz="2400" spc="-15" dirty="0">
                <a:latin typeface="Carlito"/>
                <a:cs typeface="Carlito"/>
              </a:rPr>
              <a:t> </a:t>
            </a:r>
            <a:r>
              <a:rPr lang="en-US" sz="2400" b="1" spc="-15" dirty="0">
                <a:latin typeface="Carlito"/>
                <a:cs typeface="Carlito"/>
              </a:rPr>
              <a:t>feature engineering</a:t>
            </a:r>
            <a:endParaRPr lang="en-US" sz="2400" spc="-15" dirty="0">
              <a:latin typeface="Carlito"/>
              <a:cs typeface="Carlito"/>
            </a:endParaRPr>
          </a:p>
          <a:p>
            <a:pPr marL="184785" marR="5080" indent="-172720">
              <a:lnSpc>
                <a:spcPct val="90100"/>
              </a:lnSpc>
              <a:spcBef>
                <a:spcPts val="38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rlito"/>
                <a:cs typeface="Carlito"/>
              </a:rPr>
              <a:t>Feature </a:t>
            </a:r>
            <a:r>
              <a:rPr sz="2400" dirty="0">
                <a:latin typeface="Carlito"/>
                <a:cs typeface="Carlito"/>
              </a:rPr>
              <a:t>engineering </a:t>
            </a:r>
            <a:r>
              <a:rPr lang="en-US" sz="2400" dirty="0" err="1">
                <a:latin typeface="Carlito"/>
                <a:cs typeface="Carlito"/>
              </a:rPr>
              <a:t>adalah</a:t>
            </a:r>
            <a:r>
              <a:rPr lang="en-US" sz="2400" dirty="0">
                <a:latin typeface="Carlito"/>
                <a:cs typeface="Carlito"/>
              </a:rPr>
              <a:t> </a:t>
            </a:r>
            <a:r>
              <a:rPr lang="en-US" sz="2400" dirty="0" err="1">
                <a:latin typeface="Carlito"/>
                <a:cs typeface="Carlito"/>
              </a:rPr>
              <a:t>sebuah</a:t>
            </a:r>
            <a:r>
              <a:rPr lang="en-US" sz="2400" dirty="0">
                <a:latin typeface="Carlito"/>
                <a:cs typeface="Carlito"/>
              </a:rPr>
              <a:t> proses yang </a:t>
            </a:r>
            <a:r>
              <a:rPr lang="en-US" sz="2400" dirty="0" err="1">
                <a:latin typeface="Carlito"/>
                <a:cs typeface="Carlito"/>
              </a:rPr>
              <a:t>menggunakan</a:t>
            </a:r>
            <a:r>
              <a:rPr lang="en-US" sz="2400" dirty="0">
                <a:latin typeface="Carlito"/>
                <a:cs typeface="Carlito"/>
              </a:rPr>
              <a:t> </a:t>
            </a:r>
            <a:r>
              <a:rPr lang="en-US" sz="2400" b="1" dirty="0" err="1">
                <a:latin typeface="Carlito"/>
                <a:cs typeface="Carlito"/>
              </a:rPr>
              <a:t>pengetahuan</a:t>
            </a:r>
            <a:r>
              <a:rPr lang="en-US" sz="2400" b="1" dirty="0">
                <a:latin typeface="Carlito"/>
                <a:cs typeface="Carlito"/>
              </a:rPr>
              <a:t> </a:t>
            </a:r>
            <a:r>
              <a:rPr lang="en-US" sz="2400" b="1" dirty="0" err="1">
                <a:latin typeface="Carlito"/>
                <a:cs typeface="Carlito"/>
              </a:rPr>
              <a:t>dari</a:t>
            </a:r>
            <a:r>
              <a:rPr lang="en-US" sz="2400" b="1" dirty="0">
                <a:latin typeface="Carlito"/>
                <a:cs typeface="Carlito"/>
              </a:rPr>
              <a:t> data </a:t>
            </a:r>
            <a:r>
              <a:rPr lang="en-US" sz="2400" dirty="0" err="1">
                <a:latin typeface="Carlito"/>
                <a:cs typeface="Carlito"/>
              </a:rPr>
              <a:t>untuk</a:t>
            </a:r>
            <a:r>
              <a:rPr lang="en-US" sz="2400" dirty="0">
                <a:latin typeface="Carlito"/>
                <a:cs typeface="Carlito"/>
              </a:rPr>
              <a:t> </a:t>
            </a:r>
            <a:r>
              <a:rPr lang="en-US" sz="2400" b="1" dirty="0" err="1">
                <a:latin typeface="Carlito"/>
                <a:cs typeface="Carlito"/>
              </a:rPr>
              <a:t>menciptakan</a:t>
            </a:r>
            <a:r>
              <a:rPr lang="en-US" sz="2400" b="1" dirty="0">
                <a:latin typeface="Carlito"/>
                <a:cs typeface="Carlito"/>
              </a:rPr>
              <a:t> </a:t>
            </a:r>
            <a:r>
              <a:rPr lang="en-US" sz="2400" dirty="0" err="1">
                <a:latin typeface="Carlito"/>
                <a:cs typeface="Carlito"/>
              </a:rPr>
              <a:t>fitur</a:t>
            </a:r>
            <a:r>
              <a:rPr lang="en-US" sz="2400" dirty="0">
                <a:latin typeface="Carlito"/>
                <a:cs typeface="Carlito"/>
              </a:rPr>
              <a:t> </a:t>
            </a:r>
            <a:r>
              <a:rPr lang="en-US" sz="2400" dirty="0" err="1">
                <a:latin typeface="Carlito"/>
                <a:cs typeface="Carlito"/>
              </a:rPr>
              <a:t>sehingga</a:t>
            </a:r>
            <a:r>
              <a:rPr lang="en-US" sz="2400" dirty="0">
                <a:latin typeface="Carlito"/>
                <a:cs typeface="Carlito"/>
              </a:rPr>
              <a:t> </a:t>
            </a:r>
            <a:r>
              <a:rPr lang="en-US" sz="2400" dirty="0" err="1">
                <a:latin typeface="Carlito"/>
                <a:cs typeface="Carlito"/>
              </a:rPr>
              <a:t>algoritma</a:t>
            </a:r>
            <a:r>
              <a:rPr lang="en-US" sz="2400" dirty="0">
                <a:latin typeface="Carlito"/>
                <a:cs typeface="Carlito"/>
              </a:rPr>
              <a:t> ML </a:t>
            </a:r>
            <a:r>
              <a:rPr lang="en-US" sz="2400" dirty="0" err="1">
                <a:latin typeface="Carlito"/>
                <a:cs typeface="Carlito"/>
              </a:rPr>
              <a:t>dapat</a:t>
            </a:r>
            <a:r>
              <a:rPr lang="en-US" sz="2400" dirty="0">
                <a:latin typeface="Carlito"/>
                <a:cs typeface="Carlito"/>
              </a:rPr>
              <a:t> </a:t>
            </a:r>
            <a:r>
              <a:rPr lang="en-US" sz="2400" dirty="0" err="1">
                <a:latin typeface="Carlito"/>
                <a:cs typeface="Carlito"/>
              </a:rPr>
              <a:t>bekerja</a:t>
            </a:r>
            <a:r>
              <a:rPr lang="en-US" sz="2400" dirty="0">
                <a:latin typeface="Carlito"/>
                <a:cs typeface="Carlito"/>
              </a:rPr>
              <a:t> </a:t>
            </a:r>
            <a:r>
              <a:rPr lang="en-US" sz="2400" dirty="0" err="1">
                <a:latin typeface="Carlito"/>
                <a:cs typeface="Carlito"/>
              </a:rPr>
              <a:t>dengan</a:t>
            </a:r>
            <a:r>
              <a:rPr lang="en-US" sz="2400" dirty="0">
                <a:latin typeface="Carlito"/>
                <a:cs typeface="Carlito"/>
              </a:rPr>
              <a:t> </a:t>
            </a:r>
            <a:r>
              <a:rPr lang="en-US" sz="2400" dirty="0" err="1">
                <a:latin typeface="Carlito"/>
                <a:cs typeface="Carlito"/>
              </a:rPr>
              <a:t>baik</a:t>
            </a:r>
            <a:endParaRPr lang="en-US" sz="2400" dirty="0">
              <a:latin typeface="Carlito"/>
              <a:cs typeface="Carlito"/>
            </a:endParaRPr>
          </a:p>
          <a:p>
            <a:pPr marL="184785" marR="92710" indent="-172720">
              <a:lnSpc>
                <a:spcPts val="2590"/>
              </a:lnSpc>
              <a:spcBef>
                <a:spcPts val="85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rlito"/>
                <a:cs typeface="Carlito"/>
              </a:rPr>
              <a:t>Data </a:t>
            </a:r>
            <a:r>
              <a:rPr sz="2400" spc="-10" dirty="0">
                <a:latin typeface="Carlito"/>
                <a:cs typeface="Carlito"/>
              </a:rPr>
              <a:t>Scientists </a:t>
            </a:r>
            <a:r>
              <a:rPr lang="en-US" sz="2400" spc="-10" dirty="0" err="1">
                <a:latin typeface="Carlito"/>
                <a:cs typeface="Carlito"/>
              </a:rPr>
              <a:t>sering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lang="en-US" sz="2400" spc="-10" dirty="0" err="1">
                <a:latin typeface="Carlito"/>
                <a:cs typeface="Carlito"/>
              </a:rPr>
              <a:t>mengabiskan</a:t>
            </a:r>
            <a:r>
              <a:rPr lang="en-US" sz="2400" spc="-1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70% </a:t>
            </a:r>
            <a:r>
              <a:rPr lang="en-US" sz="2400" spc="-5" dirty="0" err="1">
                <a:latin typeface="Carlito"/>
                <a:cs typeface="Carlito"/>
              </a:rPr>
              <a:t>waktunya</a:t>
            </a:r>
            <a:r>
              <a:rPr lang="en-US" sz="2400" spc="-5" dirty="0">
                <a:latin typeface="Carlito"/>
                <a:cs typeface="Carlito"/>
              </a:rPr>
              <a:t> </a:t>
            </a:r>
            <a:r>
              <a:rPr lang="en-US" sz="2400" spc="-5" dirty="0" err="1">
                <a:latin typeface="Carlito"/>
                <a:cs typeface="Carlito"/>
              </a:rPr>
              <a:t>untuk</a:t>
            </a:r>
            <a:r>
              <a:rPr lang="en-US" sz="2400" spc="-5" dirty="0">
                <a:latin typeface="Carlito"/>
                <a:cs typeface="Carlito"/>
              </a:rPr>
              <a:t> </a:t>
            </a:r>
            <a:r>
              <a:rPr lang="en-US" sz="2400" spc="-5" dirty="0" err="1">
                <a:latin typeface="Carlito"/>
                <a:cs typeface="Carlito"/>
              </a:rPr>
              <a:t>sebuah</a:t>
            </a:r>
            <a:r>
              <a:rPr lang="en-US" sz="2400" spc="-5" dirty="0">
                <a:latin typeface="Carlito"/>
                <a:cs typeface="Carlito"/>
              </a:rPr>
              <a:t> </a:t>
            </a:r>
            <a:r>
              <a:rPr lang="en-US" sz="2400" spc="-5" dirty="0" err="1">
                <a:latin typeface="Carlito"/>
                <a:cs typeface="Carlito"/>
              </a:rPr>
              <a:t>fase</a:t>
            </a:r>
            <a:r>
              <a:rPr lang="en-US" sz="2400" spc="-5" dirty="0">
                <a:latin typeface="Carlito"/>
                <a:cs typeface="Carlito"/>
              </a:rPr>
              <a:t> </a:t>
            </a:r>
            <a:r>
              <a:rPr sz="2400" b="1" spc="-15" dirty="0">
                <a:latin typeface="Carlito"/>
                <a:cs typeface="Carlito"/>
              </a:rPr>
              <a:t>data  preparation </a:t>
            </a:r>
            <a:r>
              <a:rPr sz="2400" spc="-5" dirty="0">
                <a:latin typeface="Carlito"/>
                <a:cs typeface="Carlito"/>
              </a:rPr>
              <a:t>phase </a:t>
            </a:r>
            <a:r>
              <a:rPr lang="en-US" sz="2400" spc="-20" dirty="0" err="1">
                <a:latin typeface="Carlito"/>
                <a:cs typeface="Carlito"/>
              </a:rPr>
              <a:t>sebelum</a:t>
            </a:r>
            <a:r>
              <a:rPr lang="en-US" sz="2400" spc="-20" dirty="0">
                <a:latin typeface="Carlito"/>
                <a:cs typeface="Carlito"/>
              </a:rPr>
              <a:t> </a:t>
            </a:r>
            <a:r>
              <a:rPr lang="en-US" sz="2400" spc="-20" dirty="0" err="1">
                <a:latin typeface="Carlito"/>
                <a:cs typeface="Carlito"/>
              </a:rPr>
              <a:t>masuk</a:t>
            </a:r>
            <a:r>
              <a:rPr lang="en-US" sz="2400" spc="-20" dirty="0">
                <a:latin typeface="Carlito"/>
                <a:cs typeface="Carlito"/>
              </a:rPr>
              <a:t> </a:t>
            </a:r>
            <a:r>
              <a:rPr lang="en-US" sz="2400" spc="-20" dirty="0" err="1">
                <a:latin typeface="Carlito"/>
                <a:cs typeface="Carlito"/>
              </a:rPr>
              <a:t>ke</a:t>
            </a:r>
            <a:r>
              <a:rPr lang="en-US" sz="2400" spc="-20" dirty="0">
                <a:latin typeface="Carlito"/>
                <a:cs typeface="Carlito"/>
              </a:rPr>
              <a:t> </a:t>
            </a:r>
            <a:r>
              <a:rPr lang="en-US" sz="2400" spc="-20" dirty="0" err="1">
                <a:latin typeface="Carlito"/>
                <a:cs typeface="Carlito"/>
              </a:rPr>
              <a:t>tahapan</a:t>
            </a:r>
            <a:r>
              <a:rPr lang="en-US" sz="2400" spc="-20" dirty="0">
                <a:latin typeface="Carlito"/>
                <a:cs typeface="Carlito"/>
              </a:rPr>
              <a:t> model </a:t>
            </a:r>
            <a:r>
              <a:rPr lang="en-US" sz="2400" spc="-20" dirty="0" err="1">
                <a:latin typeface="Carlito"/>
                <a:cs typeface="Carlito"/>
              </a:rPr>
              <a:t>klasifikasi</a:t>
            </a:r>
            <a:r>
              <a:rPr lang="en-US" sz="2400" spc="-20" dirty="0">
                <a:latin typeface="Carlito"/>
                <a:cs typeface="Carlito"/>
              </a:rPr>
              <a:t>.</a:t>
            </a:r>
            <a:endParaRPr sz="24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22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5613D1-3039-4D39-8D6D-F92AF74D5473}"/>
              </a:ext>
            </a:extLst>
          </p:cNvPr>
          <p:cNvSpPr txBox="1"/>
          <p:nvPr/>
        </p:nvSpPr>
        <p:spPr>
          <a:xfrm>
            <a:off x="707542" y="685800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000" spc="-210" dirty="0"/>
              <a:t>Feature</a:t>
            </a:r>
            <a:r>
              <a:rPr lang="en-ID" sz="4000" spc="-295" dirty="0"/>
              <a:t> </a:t>
            </a:r>
            <a:r>
              <a:rPr lang="en-ID" sz="4000" spc="-155" dirty="0"/>
              <a:t>Engineering</a:t>
            </a:r>
            <a:endParaRPr lang="en-ID" sz="40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780308"/>
            <a:ext cx="6471920" cy="3623428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b="1" spc="-10" dirty="0">
                <a:latin typeface="Carlito"/>
                <a:cs typeface="Carlito"/>
              </a:rPr>
              <a:t>Raw </a:t>
            </a:r>
            <a:r>
              <a:rPr sz="2400" b="1" spc="-20" dirty="0">
                <a:latin typeface="Carlito"/>
                <a:cs typeface="Carlito"/>
              </a:rPr>
              <a:t>features</a:t>
            </a:r>
            <a:r>
              <a:rPr lang="en-US" sz="2400" b="1" spc="-20" dirty="0">
                <a:latin typeface="Carlito"/>
                <a:cs typeface="Carlito"/>
              </a:rPr>
              <a:t>/Fitur </a:t>
            </a:r>
            <a:r>
              <a:rPr lang="en-US" sz="2400" b="1" spc="-20" dirty="0" err="1">
                <a:latin typeface="Carlito"/>
                <a:cs typeface="Carlito"/>
              </a:rPr>
              <a:t>Alami</a:t>
            </a:r>
            <a:endParaRPr sz="24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10" dirty="0" err="1">
                <a:latin typeface="Carlito"/>
                <a:cs typeface="Carlito"/>
              </a:rPr>
              <a:t>Berasal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langsung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dari</a:t>
            </a:r>
            <a:r>
              <a:rPr lang="en-US" sz="2200" spc="-10" dirty="0">
                <a:latin typeface="Carlito"/>
                <a:cs typeface="Carlito"/>
              </a:rPr>
              <a:t> dataset</a:t>
            </a:r>
            <a:endParaRPr sz="22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5" dirty="0" err="1">
                <a:latin typeface="Carlito"/>
                <a:cs typeface="Carlito"/>
              </a:rPr>
              <a:t>Tidak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ada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manipulasi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dalam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bentuk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augmentasi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maupun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fitur</a:t>
            </a:r>
            <a:r>
              <a:rPr lang="en-US" sz="2200" spc="-5" dirty="0">
                <a:latin typeface="Carlito"/>
                <a:cs typeface="Carlito"/>
              </a:rPr>
              <a:t> </a:t>
            </a:r>
            <a:r>
              <a:rPr lang="en-US" sz="2200" spc="-5" dirty="0" err="1">
                <a:latin typeface="Carlito"/>
                <a:cs typeface="Carlito"/>
              </a:rPr>
              <a:t>ekstraksi</a:t>
            </a:r>
            <a:endParaRPr sz="2200" dirty="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185420" algn="l"/>
              </a:tabLst>
            </a:pPr>
            <a:r>
              <a:rPr sz="2400" b="1" spc="-10" dirty="0">
                <a:latin typeface="Carlito"/>
                <a:cs typeface="Carlito"/>
              </a:rPr>
              <a:t>Derived </a:t>
            </a:r>
            <a:r>
              <a:rPr sz="2400" b="1" spc="-15" dirty="0">
                <a:latin typeface="Carlito"/>
                <a:cs typeface="Carlito"/>
              </a:rPr>
              <a:t>features</a:t>
            </a:r>
            <a:r>
              <a:rPr lang="en-US" sz="2400" b="1" spc="-15" dirty="0">
                <a:latin typeface="Carlito"/>
                <a:cs typeface="Carlito"/>
              </a:rPr>
              <a:t>/Fitur </a:t>
            </a:r>
            <a:r>
              <a:rPr lang="en-US" sz="2400" b="1" spc="-15" dirty="0" err="1">
                <a:latin typeface="Carlito"/>
                <a:cs typeface="Carlito"/>
              </a:rPr>
              <a:t>Turunan</a:t>
            </a:r>
            <a:endParaRPr sz="24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10" dirty="0" err="1">
                <a:latin typeface="Carlito"/>
                <a:cs typeface="Carlito"/>
              </a:rPr>
              <a:t>Dibentuk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berdasarkan</a:t>
            </a:r>
            <a:r>
              <a:rPr lang="en-US" sz="2200" spc="-10" dirty="0">
                <a:latin typeface="Carlito"/>
                <a:cs typeface="Carlito"/>
              </a:rPr>
              <a:t> </a:t>
            </a:r>
            <a:r>
              <a:rPr lang="en-US" sz="2200" spc="-10" dirty="0" err="1">
                <a:latin typeface="Carlito"/>
                <a:cs typeface="Carlito"/>
              </a:rPr>
              <a:t>suatu</a:t>
            </a:r>
            <a:r>
              <a:rPr lang="en-US" sz="2200" spc="-10" dirty="0">
                <a:latin typeface="Carlito"/>
                <a:cs typeface="Carlito"/>
              </a:rPr>
              <a:t> proses feature engineering</a:t>
            </a:r>
            <a:endParaRPr sz="2200" dirty="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15" dirty="0" err="1">
                <a:latin typeface="Carlito"/>
                <a:cs typeface="Carlito"/>
              </a:rPr>
              <a:t>Menciptakan</a:t>
            </a:r>
            <a:r>
              <a:rPr lang="en-US" sz="2200" spc="-15" dirty="0">
                <a:latin typeface="Carlito"/>
                <a:cs typeface="Carlito"/>
              </a:rPr>
              <a:t> </a:t>
            </a:r>
            <a:r>
              <a:rPr lang="en-US" sz="2200" spc="-15" dirty="0" err="1">
                <a:latin typeface="Carlito"/>
                <a:cs typeface="Carlito"/>
              </a:rPr>
              <a:t>fitur</a:t>
            </a:r>
            <a:r>
              <a:rPr lang="en-US" sz="2200" spc="-15" dirty="0">
                <a:latin typeface="Carlito"/>
                <a:cs typeface="Carlito"/>
              </a:rPr>
              <a:t> </a:t>
            </a:r>
            <a:r>
              <a:rPr lang="en-US" sz="2200" spc="-15" dirty="0" err="1">
                <a:latin typeface="Carlito"/>
                <a:cs typeface="Carlito"/>
              </a:rPr>
              <a:t>dari</a:t>
            </a:r>
            <a:r>
              <a:rPr lang="en-US" sz="2200" spc="-15" dirty="0">
                <a:latin typeface="Carlito"/>
                <a:cs typeface="Carlito"/>
              </a:rPr>
              <a:t> </a:t>
            </a:r>
            <a:r>
              <a:rPr lang="en-US" sz="2200" spc="-15" dirty="0" err="1">
                <a:latin typeface="Carlito"/>
                <a:cs typeface="Carlito"/>
              </a:rPr>
              <a:t>atribut</a:t>
            </a:r>
            <a:r>
              <a:rPr lang="en-US" sz="2200" spc="-15" dirty="0">
                <a:latin typeface="Carlito"/>
                <a:cs typeface="Carlito"/>
              </a:rPr>
              <a:t> data yang </a:t>
            </a:r>
            <a:r>
              <a:rPr lang="en-US" sz="2200" spc="-15" dirty="0" err="1">
                <a:latin typeface="Carlito"/>
                <a:cs typeface="Carlito"/>
              </a:rPr>
              <a:t>sudah</a:t>
            </a:r>
            <a:r>
              <a:rPr lang="en-US" sz="2200" spc="-15" dirty="0">
                <a:latin typeface="Carlito"/>
                <a:cs typeface="Carlito"/>
              </a:rPr>
              <a:t> </a:t>
            </a:r>
            <a:r>
              <a:rPr lang="en-US" sz="2200" spc="-15" dirty="0" err="1">
                <a:latin typeface="Carlito"/>
                <a:cs typeface="Carlito"/>
              </a:rPr>
              <a:t>ada</a:t>
            </a:r>
            <a:r>
              <a:rPr lang="en-US" sz="2200" spc="-15" dirty="0">
                <a:latin typeface="Carlito"/>
                <a:cs typeface="Carlito"/>
              </a:rPr>
              <a:t>.</a:t>
            </a:r>
          </a:p>
          <a:p>
            <a:pPr marL="527685" lvl="1" indent="-17272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528320" algn="l"/>
              </a:tabLst>
            </a:pPr>
            <a:r>
              <a:rPr lang="en-US" sz="2200" spc="-15" dirty="0" err="1">
                <a:latin typeface="Carlito"/>
                <a:cs typeface="Carlito"/>
              </a:rPr>
              <a:t>Memanipulasi</a:t>
            </a:r>
            <a:r>
              <a:rPr lang="en-US" sz="2200" spc="-15" dirty="0">
                <a:latin typeface="Carlito"/>
                <a:cs typeface="Carlito"/>
              </a:rPr>
              <a:t> data yang </a:t>
            </a:r>
            <a:r>
              <a:rPr lang="en-US" sz="2200" spc="-15" dirty="0" err="1">
                <a:latin typeface="Carlito"/>
                <a:cs typeface="Carlito"/>
              </a:rPr>
              <a:t>sudah</a:t>
            </a:r>
            <a:r>
              <a:rPr lang="en-US" sz="2200" spc="-15" dirty="0">
                <a:latin typeface="Carlito"/>
                <a:cs typeface="Carlito"/>
              </a:rPr>
              <a:t> </a:t>
            </a:r>
            <a:r>
              <a:rPr lang="en-US" sz="2200" spc="-15" dirty="0" err="1">
                <a:latin typeface="Carlito"/>
                <a:cs typeface="Carlito"/>
              </a:rPr>
              <a:t>ada</a:t>
            </a:r>
            <a:r>
              <a:rPr lang="en-US" sz="2200" spc="-15" dirty="0">
                <a:latin typeface="Carlito"/>
                <a:cs typeface="Carlito"/>
              </a:rPr>
              <a:t> </a:t>
            </a:r>
            <a:r>
              <a:rPr lang="en-US" sz="2200" spc="-15" dirty="0" err="1">
                <a:latin typeface="Carlito"/>
                <a:cs typeface="Carlito"/>
              </a:rPr>
              <a:t>untuk</a:t>
            </a:r>
            <a:r>
              <a:rPr lang="en-US" sz="2200" spc="-15" dirty="0">
                <a:latin typeface="Carlito"/>
                <a:cs typeface="Carlito"/>
              </a:rPr>
              <a:t> </a:t>
            </a:r>
            <a:r>
              <a:rPr lang="en-US" sz="2200" spc="-15" dirty="0" err="1">
                <a:latin typeface="Carlito"/>
                <a:cs typeface="Carlito"/>
              </a:rPr>
              <a:t>mendapatkan</a:t>
            </a:r>
            <a:r>
              <a:rPr lang="en-US" sz="2200" spc="-15" dirty="0">
                <a:latin typeface="Carlito"/>
                <a:cs typeface="Carlito"/>
              </a:rPr>
              <a:t> </a:t>
            </a:r>
            <a:r>
              <a:rPr lang="en-US" sz="2200" spc="-15" dirty="0" err="1">
                <a:latin typeface="Carlito"/>
                <a:cs typeface="Carlito"/>
              </a:rPr>
              <a:t>fitur</a:t>
            </a:r>
            <a:r>
              <a:rPr lang="en-US" sz="2200" spc="-15" dirty="0">
                <a:latin typeface="Carlito"/>
                <a:cs typeface="Carlito"/>
              </a:rPr>
              <a:t> yang </a:t>
            </a:r>
            <a:r>
              <a:rPr lang="en-US" sz="2200" spc="-15" dirty="0" err="1">
                <a:latin typeface="Carlito"/>
                <a:cs typeface="Carlito"/>
              </a:rPr>
              <a:t>lebih</a:t>
            </a:r>
            <a:r>
              <a:rPr lang="en-US" sz="2200" spc="-15" dirty="0">
                <a:latin typeface="Carlito"/>
                <a:cs typeface="Carlito"/>
              </a:rPr>
              <a:t> representative.</a:t>
            </a:r>
            <a:endParaRPr sz="2200" dirty="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23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82251-25FA-41F3-BBC6-0FB581BFE83B}"/>
              </a:ext>
            </a:extLst>
          </p:cNvPr>
          <p:cNvSpPr txBox="1"/>
          <p:nvPr/>
        </p:nvSpPr>
        <p:spPr>
          <a:xfrm>
            <a:off x="533400" y="762000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800" spc="-225" dirty="0" err="1"/>
              <a:t>Tipe</a:t>
            </a:r>
            <a:r>
              <a:rPr lang="en-ID" sz="4800" spc="-225" dirty="0"/>
              <a:t> Fitur</a:t>
            </a:r>
            <a:endParaRPr lang="en-ID" sz="48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780308"/>
            <a:ext cx="7344409" cy="35153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rlito"/>
                <a:cs typeface="Carlito"/>
              </a:rPr>
              <a:t>Dataset:</a:t>
            </a:r>
            <a:endParaRPr sz="240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rlito"/>
                <a:cs typeface="Carlito"/>
              </a:rPr>
              <a:t>Anda </a:t>
            </a:r>
            <a:r>
              <a:rPr sz="2200" spc="-10" dirty="0">
                <a:latin typeface="Carlito"/>
                <a:cs typeface="Carlito"/>
              </a:rPr>
              <a:t>diperbolehkan </a:t>
            </a:r>
            <a:r>
              <a:rPr sz="2200" spc="-15" dirty="0">
                <a:latin typeface="Carlito"/>
                <a:cs typeface="Carlito"/>
              </a:rPr>
              <a:t>melakukan </a:t>
            </a:r>
            <a:r>
              <a:rPr sz="2200" spc="-20" dirty="0">
                <a:latin typeface="Carlito"/>
                <a:cs typeface="Carlito"/>
              </a:rPr>
              <a:t>data</a:t>
            </a:r>
            <a:r>
              <a:rPr sz="2200" dirty="0">
                <a:latin typeface="Carlito"/>
                <a:cs typeface="Carlito"/>
              </a:rPr>
              <a:t> </a:t>
            </a:r>
            <a:r>
              <a:rPr sz="2200" spc="-10" dirty="0">
                <a:latin typeface="Carlito"/>
                <a:cs typeface="Carlito"/>
              </a:rPr>
              <a:t>augmentation</a:t>
            </a:r>
            <a:endParaRPr sz="2200">
              <a:latin typeface="Carlito"/>
              <a:cs typeface="Carlito"/>
            </a:endParaRPr>
          </a:p>
          <a:p>
            <a:pPr marL="527685" marR="166370" lvl="1" indent="-172720">
              <a:lnSpc>
                <a:spcPts val="2380"/>
              </a:lnSpc>
              <a:spcBef>
                <a:spcPts val="42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rlito"/>
                <a:cs typeface="Carlito"/>
              </a:rPr>
              <a:t>Anda tidak </a:t>
            </a:r>
            <a:r>
              <a:rPr sz="2200" spc="-10" dirty="0">
                <a:latin typeface="Carlito"/>
                <a:cs typeface="Carlito"/>
              </a:rPr>
              <a:t>diperbolehkan </a:t>
            </a:r>
            <a:r>
              <a:rPr sz="2200" spc="-5" dirty="0">
                <a:latin typeface="Carlito"/>
                <a:cs typeface="Carlito"/>
              </a:rPr>
              <a:t>menambah </a:t>
            </a:r>
            <a:r>
              <a:rPr sz="2200" spc="-15" dirty="0">
                <a:latin typeface="Carlito"/>
                <a:cs typeface="Carlito"/>
              </a:rPr>
              <a:t>dataset dengan </a:t>
            </a:r>
            <a:r>
              <a:rPr sz="2200" spc="-20" dirty="0">
                <a:latin typeface="Carlito"/>
                <a:cs typeface="Carlito"/>
              </a:rPr>
              <a:t>data  </a:t>
            </a:r>
            <a:r>
              <a:rPr sz="2200" spc="-10" dirty="0">
                <a:latin typeface="Carlito"/>
                <a:cs typeface="Carlito"/>
              </a:rPr>
              <a:t>baru</a:t>
            </a:r>
            <a:endParaRPr sz="220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spcBef>
                <a:spcPts val="47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rlito"/>
                <a:cs typeface="Carlito"/>
              </a:rPr>
              <a:t>Untuk </a:t>
            </a:r>
            <a:r>
              <a:rPr sz="2400" spc="-5" dirty="0">
                <a:latin typeface="Carlito"/>
                <a:cs typeface="Carlito"/>
              </a:rPr>
              <a:t>tahap</a:t>
            </a:r>
            <a:r>
              <a:rPr sz="2400" spc="-2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improvement:</a:t>
            </a:r>
            <a:endParaRPr sz="2400">
              <a:latin typeface="Carlito"/>
              <a:cs typeface="Carlito"/>
            </a:endParaRPr>
          </a:p>
          <a:p>
            <a:pPr marL="527685" marR="116839" lvl="1" indent="-172720">
              <a:lnSpc>
                <a:spcPts val="2380"/>
              </a:lnSpc>
              <a:spcBef>
                <a:spcPts val="439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rlito"/>
                <a:cs typeface="Carlito"/>
              </a:rPr>
              <a:t>Anda boleh menggunakan model </a:t>
            </a:r>
            <a:r>
              <a:rPr sz="2200" spc="-15" dirty="0">
                <a:latin typeface="Carlito"/>
                <a:cs typeface="Carlito"/>
              </a:rPr>
              <a:t>yang </a:t>
            </a:r>
            <a:r>
              <a:rPr sz="2200" spc="-10" dirty="0">
                <a:latin typeface="Carlito"/>
                <a:cs typeface="Carlito"/>
              </a:rPr>
              <a:t>berbeda (SVM, </a:t>
            </a:r>
            <a:r>
              <a:rPr sz="2200" spc="-75" dirty="0">
                <a:latin typeface="Carlito"/>
                <a:cs typeface="Carlito"/>
              </a:rPr>
              <a:t>MLP,  </a:t>
            </a:r>
            <a:r>
              <a:rPr sz="2200" spc="-5" dirty="0">
                <a:latin typeface="Carlito"/>
                <a:cs typeface="Carlito"/>
              </a:rPr>
              <a:t>KNN,</a:t>
            </a:r>
            <a:r>
              <a:rPr sz="2200" spc="15" dirty="0">
                <a:latin typeface="Carlito"/>
                <a:cs typeface="Carlito"/>
              </a:rPr>
              <a:t> </a:t>
            </a:r>
            <a:r>
              <a:rPr sz="2200" spc="-15" dirty="0">
                <a:latin typeface="Carlito"/>
                <a:cs typeface="Carlito"/>
              </a:rPr>
              <a:t>etc)</a:t>
            </a:r>
            <a:endParaRPr sz="220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rlito"/>
                <a:cs typeface="Carlito"/>
              </a:rPr>
              <a:t>Anda boleh </a:t>
            </a:r>
            <a:r>
              <a:rPr sz="2200" spc="-15" dirty="0">
                <a:latin typeface="Carlito"/>
                <a:cs typeface="Carlito"/>
              </a:rPr>
              <a:t>melakukan </a:t>
            </a:r>
            <a:r>
              <a:rPr sz="2200" spc="-20" dirty="0">
                <a:latin typeface="Carlito"/>
                <a:cs typeface="Carlito"/>
              </a:rPr>
              <a:t>feature</a:t>
            </a:r>
            <a:r>
              <a:rPr sz="2200" spc="30" dirty="0">
                <a:latin typeface="Carlito"/>
                <a:cs typeface="Carlito"/>
              </a:rPr>
              <a:t> </a:t>
            </a:r>
            <a:r>
              <a:rPr sz="2200" spc="-5" dirty="0">
                <a:latin typeface="Carlito"/>
                <a:cs typeface="Carlito"/>
              </a:rPr>
              <a:t>engineering</a:t>
            </a:r>
            <a:endParaRPr sz="2200">
              <a:latin typeface="Carlito"/>
              <a:cs typeface="Carlito"/>
            </a:endParaRPr>
          </a:p>
          <a:p>
            <a:pPr marL="527685" marR="5080" lvl="1" indent="-172720">
              <a:lnSpc>
                <a:spcPts val="2380"/>
              </a:lnSpc>
              <a:spcBef>
                <a:spcPts val="434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rlito"/>
                <a:cs typeface="Carlito"/>
              </a:rPr>
              <a:t>Hyperparameter </a:t>
            </a:r>
            <a:r>
              <a:rPr sz="2200" spc="-5" dirty="0">
                <a:latin typeface="Carlito"/>
                <a:cs typeface="Carlito"/>
              </a:rPr>
              <a:t>tuning </a:t>
            </a:r>
            <a:r>
              <a:rPr sz="2200" spc="-10" dirty="0">
                <a:latin typeface="Carlito"/>
                <a:cs typeface="Carlito"/>
              </a:rPr>
              <a:t>(mengganti </a:t>
            </a:r>
            <a:r>
              <a:rPr sz="2200" spc="-5" dirty="0">
                <a:latin typeface="Carlito"/>
                <a:cs typeface="Carlito"/>
              </a:rPr>
              <a:t>k, </a:t>
            </a:r>
            <a:r>
              <a:rPr sz="2200" spc="-10" dirty="0">
                <a:latin typeface="Carlito"/>
                <a:cs typeface="Carlito"/>
              </a:rPr>
              <a:t>mengganti </a:t>
            </a:r>
            <a:r>
              <a:rPr sz="2200" spc="-15" dirty="0">
                <a:latin typeface="Carlito"/>
                <a:cs typeface="Carlito"/>
              </a:rPr>
              <a:t>parameter  </a:t>
            </a:r>
            <a:r>
              <a:rPr sz="2200" spc="-5" dirty="0">
                <a:latin typeface="Carlito"/>
                <a:cs typeface="Carlito"/>
              </a:rPr>
              <a:t>MLP)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27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1AF19-FBD4-430E-B14E-E2A39E671E2A}"/>
              </a:ext>
            </a:extLst>
          </p:cNvPr>
          <p:cNvSpPr txBox="1"/>
          <p:nvPr/>
        </p:nvSpPr>
        <p:spPr>
          <a:xfrm>
            <a:off x="707542" y="818888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4000" spc="-229" dirty="0" err="1"/>
              <a:t>Tugas</a:t>
            </a:r>
            <a:r>
              <a:rPr lang="en-ID" sz="4000" spc="-229" dirty="0"/>
              <a:t> </a:t>
            </a:r>
            <a:r>
              <a:rPr lang="en-ID" sz="4000" spc="-215" dirty="0" err="1"/>
              <a:t>Praktikum</a:t>
            </a:r>
            <a:endParaRPr lang="en-ID" sz="4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4968" y="2160270"/>
            <a:ext cx="747522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2243" y="706448"/>
            <a:ext cx="5722144" cy="139461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214" dirty="0"/>
              <a:t>Pengertian </a:t>
            </a:r>
            <a:r>
              <a:rPr spc="-240" dirty="0"/>
              <a:t>Pembelajaran</a:t>
            </a:r>
            <a:r>
              <a:rPr spc="-341" dirty="0"/>
              <a:t> </a:t>
            </a:r>
            <a:r>
              <a:rPr spc="-176" dirty="0"/>
              <a:t>Mesin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2243" y="2219480"/>
            <a:ext cx="7099935" cy="1986730"/>
          </a:xfrm>
          <a:prstGeom prst="rect">
            <a:avLst/>
          </a:prstGeom>
        </p:spPr>
        <p:txBody>
          <a:bodyPr vert="horz" wrap="square" lIns="0" tIns="123349" rIns="0" bIns="0" rtlCol="0">
            <a:spAutoFit/>
          </a:bodyPr>
          <a:lstStyle/>
          <a:p>
            <a:pPr marL="9525">
              <a:spcBef>
                <a:spcPts val="971"/>
              </a:spcBef>
            </a:pPr>
            <a:r>
              <a:rPr sz="1500" spc="-4" dirty="0">
                <a:solidFill>
                  <a:srgbClr val="404040"/>
                </a:solidFill>
                <a:latin typeface="Carlito"/>
                <a:cs typeface="Carlito"/>
              </a:rPr>
              <a:t>Cabang ilmu </a:t>
            </a:r>
            <a:r>
              <a:rPr sz="1500" spc="-8" dirty="0">
                <a:solidFill>
                  <a:srgbClr val="404040"/>
                </a:solidFill>
                <a:latin typeface="Carlito"/>
                <a:cs typeface="Carlito"/>
              </a:rPr>
              <a:t>yang </a:t>
            </a:r>
            <a:r>
              <a:rPr sz="1500" dirty="0">
                <a:solidFill>
                  <a:srgbClr val="404040"/>
                </a:solidFill>
                <a:latin typeface="Carlito"/>
                <a:cs typeface="Carlito"/>
              </a:rPr>
              <a:t>mempelajari </a:t>
            </a:r>
            <a:r>
              <a:rPr sz="1500" spc="-8" dirty="0">
                <a:solidFill>
                  <a:srgbClr val="404040"/>
                </a:solidFill>
                <a:latin typeface="Carlito"/>
                <a:cs typeface="Carlito"/>
              </a:rPr>
              <a:t>tentang </a:t>
            </a:r>
            <a:r>
              <a:rPr sz="1500" spc="-4" dirty="0">
                <a:solidFill>
                  <a:srgbClr val="404040"/>
                </a:solidFill>
                <a:latin typeface="Carlito"/>
                <a:cs typeface="Carlito"/>
              </a:rPr>
              <a:t>bagaimana </a:t>
            </a:r>
            <a:r>
              <a:rPr sz="1500" spc="-11" dirty="0">
                <a:solidFill>
                  <a:srgbClr val="404040"/>
                </a:solidFill>
                <a:latin typeface="Carlito"/>
                <a:cs typeface="Carlito"/>
              </a:rPr>
              <a:t>cara </a:t>
            </a:r>
            <a:r>
              <a:rPr sz="1500" spc="-4" dirty="0">
                <a:solidFill>
                  <a:srgbClr val="404040"/>
                </a:solidFill>
                <a:latin typeface="Carlito"/>
                <a:cs typeface="Carlito"/>
              </a:rPr>
              <a:t>untuk </a:t>
            </a:r>
            <a:r>
              <a:rPr sz="1500" spc="-8" dirty="0">
                <a:solidFill>
                  <a:srgbClr val="404040"/>
                </a:solidFill>
                <a:latin typeface="Carlito"/>
                <a:cs typeface="Carlito"/>
              </a:rPr>
              <a:t>memerikan kemampuan</a:t>
            </a:r>
            <a:r>
              <a:rPr sz="1500" spc="109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404040"/>
                </a:solidFill>
                <a:latin typeface="Carlito"/>
                <a:cs typeface="Carlito"/>
              </a:rPr>
              <a:t>bagi</a:t>
            </a:r>
            <a:endParaRPr sz="1500" dirty="0">
              <a:latin typeface="Carlito"/>
              <a:cs typeface="Carlito"/>
            </a:endParaRPr>
          </a:p>
          <a:p>
            <a:pPr marL="9525">
              <a:spcBef>
                <a:spcPts val="900"/>
              </a:spcBef>
            </a:pPr>
            <a:r>
              <a:rPr sz="1500" spc="-11" dirty="0">
                <a:solidFill>
                  <a:srgbClr val="404040"/>
                </a:solidFill>
                <a:latin typeface="Carlito"/>
                <a:cs typeface="Carlito"/>
              </a:rPr>
              <a:t>komputer </a:t>
            </a:r>
            <a:r>
              <a:rPr sz="1500" spc="-4" dirty="0">
                <a:solidFill>
                  <a:srgbClr val="404040"/>
                </a:solidFill>
                <a:latin typeface="Carlito"/>
                <a:cs typeface="Carlito"/>
              </a:rPr>
              <a:t>untuk belajar tanpa </a:t>
            </a:r>
            <a:r>
              <a:rPr sz="1500" spc="-8" dirty="0">
                <a:solidFill>
                  <a:srgbClr val="404040"/>
                </a:solidFill>
                <a:latin typeface="Carlito"/>
                <a:cs typeface="Carlito"/>
              </a:rPr>
              <a:t>secara </a:t>
            </a:r>
            <a:r>
              <a:rPr sz="1500" spc="-4" dirty="0" err="1">
                <a:solidFill>
                  <a:srgbClr val="404040"/>
                </a:solidFill>
                <a:latin typeface="Carlito"/>
                <a:cs typeface="Carlito"/>
              </a:rPr>
              <a:t>eksplisit</a:t>
            </a:r>
            <a:r>
              <a:rPr sz="1500" spc="-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500" spc="-8" dirty="0" err="1">
                <a:solidFill>
                  <a:srgbClr val="404040"/>
                </a:solidFill>
                <a:latin typeface="Carlito"/>
                <a:cs typeface="Carlito"/>
              </a:rPr>
              <a:t>melalui</a:t>
            </a:r>
            <a:r>
              <a:rPr lang="en-US" sz="1500" spc="-8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500" spc="-8" dirty="0" err="1">
                <a:solidFill>
                  <a:srgbClr val="404040"/>
                </a:solidFill>
                <a:latin typeface="Carlito"/>
                <a:cs typeface="Carlito"/>
              </a:rPr>
              <a:t>sebuah</a:t>
            </a:r>
            <a:r>
              <a:rPr lang="en-US" sz="1500" spc="-8" dirty="0">
                <a:solidFill>
                  <a:srgbClr val="404040"/>
                </a:solidFill>
                <a:latin typeface="Carlito"/>
                <a:cs typeface="Carlito"/>
              </a:rPr>
              <a:t> program</a:t>
            </a:r>
            <a:r>
              <a:rPr sz="1500" spc="-8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404040"/>
                </a:solidFill>
                <a:latin typeface="Carlito"/>
                <a:cs typeface="Carlito"/>
              </a:rPr>
              <a:t>(Arthur</a:t>
            </a:r>
            <a:r>
              <a:rPr sz="1500" spc="38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500" spc="-4" dirty="0">
                <a:solidFill>
                  <a:srgbClr val="404040"/>
                </a:solidFill>
                <a:latin typeface="Carlito"/>
                <a:cs typeface="Carlito"/>
              </a:rPr>
              <a:t>Samuel)</a:t>
            </a:r>
            <a:endParaRPr sz="1500" dirty="0">
              <a:latin typeface="Carlito"/>
              <a:cs typeface="Carlito"/>
            </a:endParaRPr>
          </a:p>
          <a:p>
            <a:pPr marL="9525" marR="37624">
              <a:lnSpc>
                <a:spcPct val="150100"/>
              </a:lnSpc>
              <a:spcBef>
                <a:spcPts val="1050"/>
              </a:spcBef>
            </a:pPr>
            <a:r>
              <a:rPr lang="en-US" sz="1500" spc="-4" dirty="0">
                <a:solidFill>
                  <a:srgbClr val="404040"/>
                </a:solidFill>
                <a:latin typeface="Carlito"/>
                <a:cs typeface="Carlito"/>
              </a:rPr>
              <a:t>IDE:</a:t>
            </a:r>
          </a:p>
          <a:p>
            <a:pPr marL="9525" marR="37624">
              <a:lnSpc>
                <a:spcPct val="150100"/>
              </a:lnSpc>
              <a:spcBef>
                <a:spcPts val="1050"/>
              </a:spcBef>
            </a:pPr>
            <a:r>
              <a:rPr lang="en-US" sz="1500" spc="-4" dirty="0" err="1">
                <a:solidFill>
                  <a:srgbClr val="404040"/>
                </a:solidFill>
                <a:latin typeface="Carlito"/>
                <a:cs typeface="Carlito"/>
              </a:rPr>
              <a:t>Sis</a:t>
            </a:r>
            <a:r>
              <a:rPr sz="1500" spc="-15" dirty="0" err="1">
                <a:solidFill>
                  <a:srgbClr val="404040"/>
                </a:solidFill>
                <a:latin typeface="Carlito"/>
                <a:cs typeface="Carlito"/>
              </a:rPr>
              <a:t>tem</a:t>
            </a:r>
            <a:r>
              <a:rPr sz="15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500" spc="-4" dirty="0">
                <a:solidFill>
                  <a:srgbClr val="404040"/>
                </a:solidFill>
                <a:latin typeface="Carlito"/>
                <a:cs typeface="Carlito"/>
              </a:rPr>
              <a:t>dapat belajar dari </a:t>
            </a:r>
            <a:r>
              <a:rPr sz="1500" spc="-8" dirty="0">
                <a:solidFill>
                  <a:srgbClr val="404040"/>
                </a:solidFill>
                <a:latin typeface="Carlito"/>
                <a:cs typeface="Carlito"/>
              </a:rPr>
              <a:t>data, </a:t>
            </a:r>
            <a:r>
              <a:rPr sz="1500" spc="-4" dirty="0">
                <a:solidFill>
                  <a:srgbClr val="404040"/>
                </a:solidFill>
                <a:latin typeface="Carlito"/>
                <a:cs typeface="Carlito"/>
              </a:rPr>
              <a:t>mengidentifikasi pola dan </a:t>
            </a:r>
            <a:r>
              <a:rPr lang="en-US" sz="1500" spc="-4" dirty="0" err="1">
                <a:solidFill>
                  <a:srgbClr val="404040"/>
                </a:solidFill>
                <a:latin typeface="Carlito"/>
                <a:cs typeface="Carlito"/>
              </a:rPr>
              <a:t>mampu</a:t>
            </a:r>
            <a:r>
              <a:rPr sz="1500" spc="-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500" spc="-4" dirty="0" err="1">
                <a:solidFill>
                  <a:srgbClr val="404040"/>
                </a:solidFill>
                <a:latin typeface="Carlito"/>
                <a:cs typeface="Carlito"/>
              </a:rPr>
              <a:t>membuat</a:t>
            </a:r>
            <a:r>
              <a:rPr sz="1500" spc="-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500" spc="-8" dirty="0" err="1">
                <a:solidFill>
                  <a:srgbClr val="404040"/>
                </a:solidFill>
                <a:latin typeface="Carlito"/>
                <a:cs typeface="Carlito"/>
              </a:rPr>
              <a:t>keputusan</a:t>
            </a:r>
            <a:r>
              <a:rPr lang="en-US" sz="1500" spc="-8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500" spc="-8" dirty="0" err="1">
                <a:solidFill>
                  <a:srgbClr val="404040"/>
                </a:solidFill>
                <a:latin typeface="Carlito"/>
                <a:cs typeface="Carlito"/>
              </a:rPr>
              <a:t>sendiri</a:t>
            </a:r>
            <a:r>
              <a:rPr lang="en-US" sz="1500" spc="-8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500" spc="-8" dirty="0" err="1">
                <a:solidFill>
                  <a:srgbClr val="404040"/>
                </a:solidFill>
                <a:latin typeface="Carlito"/>
                <a:cs typeface="Carlito"/>
              </a:rPr>
              <a:t>dengan</a:t>
            </a:r>
            <a:r>
              <a:rPr sz="1500" spc="-8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500" spc="-4" dirty="0">
                <a:solidFill>
                  <a:srgbClr val="404040"/>
                </a:solidFill>
                <a:latin typeface="Carlito"/>
                <a:cs typeface="Carlito"/>
              </a:rPr>
              <a:t>sedikit </a:t>
            </a:r>
            <a:r>
              <a:rPr sz="1500" dirty="0">
                <a:solidFill>
                  <a:srgbClr val="404040"/>
                </a:solidFill>
                <a:latin typeface="Carlito"/>
                <a:cs typeface="Carlito"/>
              </a:rPr>
              <a:t>campur </a:t>
            </a:r>
            <a:r>
              <a:rPr sz="1500" spc="-8" dirty="0" err="1">
                <a:solidFill>
                  <a:srgbClr val="404040"/>
                </a:solidFill>
                <a:latin typeface="Carlito"/>
                <a:cs typeface="Carlito"/>
              </a:rPr>
              <a:t>tangan</a:t>
            </a:r>
            <a:r>
              <a:rPr sz="1500" spc="-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500" dirty="0" err="1">
                <a:solidFill>
                  <a:srgbClr val="404040"/>
                </a:solidFill>
                <a:latin typeface="Carlito"/>
                <a:cs typeface="Carlito"/>
              </a:rPr>
              <a:t>manusia</a:t>
            </a:r>
            <a:endParaRPr sz="15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4968" y="2160270"/>
            <a:ext cx="747522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9125" y="550196"/>
            <a:ext cx="2689859" cy="139461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180" dirty="0"/>
              <a:t>Definisi</a:t>
            </a:r>
            <a:r>
              <a:rPr spc="-285" dirty="0"/>
              <a:t> </a:t>
            </a:r>
            <a:r>
              <a:rPr spc="-225" dirty="0"/>
              <a:t>Formal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9125" y="2160270"/>
            <a:ext cx="7907179" cy="3396090"/>
          </a:xfrm>
          <a:prstGeom prst="rect">
            <a:avLst/>
          </a:prstGeom>
        </p:spPr>
        <p:txBody>
          <a:bodyPr vert="horz" wrap="square" lIns="0" tIns="100489" rIns="0" bIns="0" rtlCol="0">
            <a:spAutoFit/>
          </a:bodyPr>
          <a:lstStyle/>
          <a:p>
            <a:pPr marL="78104">
              <a:spcBef>
                <a:spcPts val="791"/>
              </a:spcBef>
            </a:pP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Menurut </a:t>
            </a:r>
            <a:r>
              <a:rPr sz="1425" spc="-45" dirty="0">
                <a:solidFill>
                  <a:srgbClr val="404040"/>
                </a:solidFill>
                <a:latin typeface="Carlito"/>
                <a:cs typeface="Carlito"/>
              </a:rPr>
              <a:t>Tom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 Mitchell</a:t>
            </a:r>
            <a:endParaRPr sz="1425" dirty="0">
              <a:latin typeface="Carlito"/>
              <a:cs typeface="Carlito"/>
            </a:endParaRPr>
          </a:p>
          <a:p>
            <a:pPr marL="9525" marR="3810" algn="just">
              <a:lnSpc>
                <a:spcPts val="1365"/>
              </a:lnSpc>
              <a:spcBef>
                <a:spcPts val="1046"/>
              </a:spcBef>
            </a:pP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Pembelajaran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mesin adalah </a:t>
            </a:r>
            <a:r>
              <a:rPr sz="1425" spc="-15" dirty="0">
                <a:solidFill>
                  <a:srgbClr val="404040"/>
                </a:solidFill>
                <a:latin typeface="Carlito"/>
                <a:cs typeface="Carlito"/>
              </a:rPr>
              <a:t>ketika </a:t>
            </a:r>
            <a:r>
              <a:rPr sz="1425" spc="-11" dirty="0">
                <a:solidFill>
                  <a:srgbClr val="404040"/>
                </a:solidFill>
                <a:latin typeface="Carlito"/>
                <a:cs typeface="Carlito"/>
              </a:rPr>
              <a:t>program </a:t>
            </a:r>
            <a:r>
              <a:rPr sz="1425" spc="-15" dirty="0">
                <a:solidFill>
                  <a:srgbClr val="404040"/>
                </a:solidFill>
                <a:latin typeface="Carlito"/>
                <a:cs typeface="Carlito"/>
              </a:rPr>
              <a:t>komputer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belajar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dari pengalaman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(E)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yang berkaitan dengan  beberapa tugas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(T)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dan </a:t>
            </a:r>
            <a:r>
              <a:rPr sz="1425" spc="-11" dirty="0">
                <a:solidFill>
                  <a:srgbClr val="404040"/>
                </a:solidFill>
                <a:latin typeface="Carlito"/>
                <a:cs typeface="Carlito"/>
              </a:rPr>
              <a:t>pengukuran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performansi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(P). </a:t>
            </a:r>
            <a:r>
              <a:rPr sz="1425" spc="-11" dirty="0">
                <a:solidFill>
                  <a:srgbClr val="404040"/>
                </a:solidFill>
                <a:latin typeface="Carlito"/>
                <a:cs typeface="Carlito"/>
              </a:rPr>
              <a:t>Jika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kinerja </a:t>
            </a:r>
            <a:r>
              <a:rPr sz="1425" spc="-15" dirty="0">
                <a:solidFill>
                  <a:srgbClr val="404040"/>
                </a:solidFill>
                <a:latin typeface="Carlito"/>
                <a:cs typeface="Carlito"/>
              </a:rPr>
              <a:t>komputer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untuk melakukan tugas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(T)  </a:t>
            </a:r>
            <a:r>
              <a:rPr sz="1425" spc="-11" dirty="0">
                <a:solidFill>
                  <a:srgbClr val="404040"/>
                </a:solidFill>
                <a:latin typeface="Carlito"/>
                <a:cs typeface="Carlito"/>
              </a:rPr>
              <a:t>diukur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oleh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(P)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meningkat </a:t>
            </a:r>
            <a:r>
              <a:rPr sz="1425" spc="-11" dirty="0">
                <a:solidFill>
                  <a:srgbClr val="404040"/>
                </a:solidFill>
                <a:latin typeface="Carlito"/>
                <a:cs typeface="Carlito"/>
              </a:rPr>
              <a:t>dengan adanya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pengalaman</a:t>
            </a:r>
            <a:r>
              <a:rPr sz="1425" spc="143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(E).</a:t>
            </a:r>
            <a:endParaRPr sz="1425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425" dirty="0">
              <a:latin typeface="Carlito"/>
              <a:cs typeface="Carlito"/>
            </a:endParaRPr>
          </a:p>
          <a:p>
            <a:pPr>
              <a:spcBef>
                <a:spcPts val="15"/>
              </a:spcBef>
            </a:pPr>
            <a:endParaRPr sz="1388" dirty="0">
              <a:latin typeface="Carlito"/>
              <a:cs typeface="Carlito"/>
            </a:endParaRPr>
          </a:p>
          <a:p>
            <a:pPr marL="9525"/>
            <a:r>
              <a:rPr sz="1425" spc="-11" dirty="0">
                <a:solidFill>
                  <a:srgbClr val="404040"/>
                </a:solidFill>
                <a:latin typeface="Carlito"/>
                <a:cs typeface="Carlito"/>
              </a:rPr>
              <a:t>Contoh</a:t>
            </a:r>
            <a:r>
              <a:rPr sz="1425" spc="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1</a:t>
            </a:r>
            <a:endParaRPr sz="1425" dirty="0">
              <a:latin typeface="Carlito"/>
              <a:cs typeface="Carlito"/>
            </a:endParaRPr>
          </a:p>
          <a:p>
            <a:pPr marL="9525" marR="4056221">
              <a:lnSpc>
                <a:spcPct val="161600"/>
              </a:lnSpc>
            </a:pP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E= </a:t>
            </a:r>
            <a:r>
              <a:rPr sz="1425" spc="-11" dirty="0">
                <a:solidFill>
                  <a:srgbClr val="404040"/>
                </a:solidFill>
                <a:latin typeface="Carlito"/>
                <a:cs typeface="Carlito"/>
              </a:rPr>
              <a:t>histori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pengelompokan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email spam / </a:t>
            </a:r>
            <a:r>
              <a:rPr sz="1425" spc="-11" dirty="0">
                <a:solidFill>
                  <a:srgbClr val="404040"/>
                </a:solidFill>
                <a:latin typeface="Carlito"/>
                <a:cs typeface="Carlito"/>
              </a:rPr>
              <a:t>bukan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spam  T= mengenali email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yang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masuk spam/ </a:t>
            </a:r>
            <a:r>
              <a:rPr sz="1425" spc="-11" dirty="0">
                <a:solidFill>
                  <a:srgbClr val="404040"/>
                </a:solidFill>
                <a:latin typeface="Carlito"/>
                <a:cs typeface="Carlito"/>
              </a:rPr>
              <a:t>bukan</a:t>
            </a:r>
            <a:r>
              <a:rPr sz="1425" spc="41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spam</a:t>
            </a:r>
            <a:endParaRPr sz="1425" dirty="0">
              <a:latin typeface="Carlito"/>
              <a:cs typeface="Carlito"/>
            </a:endParaRPr>
          </a:p>
          <a:p>
            <a:pPr marL="9525">
              <a:spcBef>
                <a:spcPts val="1046"/>
              </a:spcBef>
            </a:pPr>
            <a:r>
              <a:rPr sz="1425" dirty="0">
                <a:solidFill>
                  <a:srgbClr val="404040"/>
                </a:solidFill>
                <a:latin typeface="Carlito"/>
                <a:cs typeface="Carlito"/>
              </a:rPr>
              <a:t>P=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jumlah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email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yang berhasil </a:t>
            </a:r>
            <a:r>
              <a:rPr sz="1425" spc="-11" dirty="0">
                <a:solidFill>
                  <a:srgbClr val="404040"/>
                </a:solidFill>
                <a:latin typeface="Carlito"/>
                <a:cs typeface="Carlito"/>
              </a:rPr>
              <a:t>dikenali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sebagai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spam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dan </a:t>
            </a:r>
            <a:r>
              <a:rPr sz="1425" spc="-11" dirty="0">
                <a:solidFill>
                  <a:srgbClr val="404040"/>
                </a:solidFill>
                <a:latin typeface="Carlito"/>
                <a:cs typeface="Carlito"/>
              </a:rPr>
              <a:t>bukan</a:t>
            </a:r>
            <a:r>
              <a:rPr sz="1425" spc="109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spam</a:t>
            </a:r>
            <a:endParaRPr sz="1425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1425" dirty="0">
              <a:latin typeface="Carlito"/>
              <a:cs typeface="Carlito"/>
            </a:endParaRPr>
          </a:p>
          <a:p>
            <a:pPr>
              <a:spcBef>
                <a:spcPts val="15"/>
              </a:spcBef>
            </a:pPr>
            <a:endParaRPr sz="1688" dirty="0">
              <a:latin typeface="Carlito"/>
              <a:cs typeface="Carlito"/>
            </a:endParaRPr>
          </a:p>
          <a:p>
            <a:pPr marL="576263"/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Jelaskan yang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menjadi </a:t>
            </a:r>
            <a:r>
              <a:rPr sz="1425" spc="-64" dirty="0">
                <a:solidFill>
                  <a:srgbClr val="404040"/>
                </a:solidFill>
                <a:latin typeface="Carlito"/>
                <a:cs typeface="Carlito"/>
              </a:rPr>
              <a:t>E,T,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dan </a:t>
            </a:r>
            <a:r>
              <a:rPr sz="1425" spc="-4" dirty="0">
                <a:solidFill>
                  <a:srgbClr val="404040"/>
                </a:solidFill>
                <a:latin typeface="Carlito"/>
                <a:cs typeface="Carlito"/>
              </a:rPr>
              <a:t>P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pada </a:t>
            </a:r>
            <a:r>
              <a:rPr sz="1425" spc="-11" dirty="0">
                <a:solidFill>
                  <a:srgbClr val="404040"/>
                </a:solidFill>
                <a:latin typeface="Carlito"/>
                <a:cs typeface="Carlito"/>
              </a:rPr>
              <a:t>contoh </a:t>
            </a:r>
            <a:r>
              <a:rPr sz="1425" spc="-8" dirty="0">
                <a:solidFill>
                  <a:srgbClr val="404040"/>
                </a:solidFill>
                <a:latin typeface="Carlito"/>
                <a:cs typeface="Carlito"/>
              </a:rPr>
              <a:t>yang</a:t>
            </a:r>
            <a:r>
              <a:rPr sz="1425" spc="143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1425" spc="-11" dirty="0">
                <a:solidFill>
                  <a:srgbClr val="404040"/>
                </a:solidFill>
                <a:latin typeface="Carlito"/>
                <a:cs typeface="Carlito"/>
              </a:rPr>
              <a:t>lain!</a:t>
            </a:r>
            <a:endParaRPr sz="1425" dirty="0">
              <a:latin typeface="Carlito"/>
              <a:cs typeface="Carli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33400" y="5068252"/>
            <a:ext cx="481013" cy="570548"/>
            <a:chOff x="976861" y="5419392"/>
            <a:chExt cx="641350" cy="760730"/>
          </a:xfrm>
        </p:grpSpPr>
        <p:sp>
          <p:nvSpPr>
            <p:cNvPr id="6" name="object 6"/>
            <p:cNvSpPr/>
            <p:nvPr/>
          </p:nvSpPr>
          <p:spPr>
            <a:xfrm>
              <a:off x="1249297" y="5552215"/>
              <a:ext cx="79185" cy="791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1130518" y="5743487"/>
              <a:ext cx="79185" cy="791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976861" y="5419392"/>
              <a:ext cx="641350" cy="760730"/>
            </a:xfrm>
            <a:custGeom>
              <a:avLst/>
              <a:gdLst/>
              <a:ahLst/>
              <a:cxnLst/>
              <a:rect l="l" t="t" r="r" b="b"/>
              <a:pathLst>
                <a:path w="641350" h="760729">
                  <a:moveTo>
                    <a:pt x="283276" y="0"/>
                  </a:moveTo>
                  <a:lnTo>
                    <a:pt x="233506" y="4397"/>
                  </a:lnTo>
                  <a:lnTo>
                    <a:pt x="184888" y="17588"/>
                  </a:lnTo>
                  <a:lnTo>
                    <a:pt x="138574" y="39573"/>
                  </a:lnTo>
                  <a:lnTo>
                    <a:pt x="96952" y="69528"/>
                  </a:lnTo>
                  <a:lnTo>
                    <a:pt x="62007" y="105926"/>
                  </a:lnTo>
                  <a:lnTo>
                    <a:pt x="34290" y="147666"/>
                  </a:lnTo>
                  <a:lnTo>
                    <a:pt x="14349" y="193650"/>
                  </a:lnTo>
                  <a:lnTo>
                    <a:pt x="2732" y="242841"/>
                  </a:lnTo>
                  <a:lnTo>
                    <a:pt x="0" y="293943"/>
                  </a:lnTo>
                  <a:lnTo>
                    <a:pt x="4781" y="346783"/>
                  </a:lnTo>
                  <a:lnTo>
                    <a:pt x="18793" y="397136"/>
                  </a:lnTo>
                  <a:lnTo>
                    <a:pt x="41538" y="443871"/>
                  </a:lnTo>
                  <a:lnTo>
                    <a:pt x="72518" y="485856"/>
                  </a:lnTo>
                  <a:lnTo>
                    <a:pt x="111236" y="521963"/>
                  </a:lnTo>
                  <a:lnTo>
                    <a:pt x="111236" y="760346"/>
                  </a:lnTo>
                  <a:lnTo>
                    <a:pt x="409125" y="760346"/>
                  </a:lnTo>
                  <a:lnTo>
                    <a:pt x="409125" y="647279"/>
                  </a:lnTo>
                  <a:lnTo>
                    <a:pt x="455317" y="647279"/>
                  </a:lnTo>
                  <a:lnTo>
                    <a:pt x="498444" y="638563"/>
                  </a:lnTo>
                  <a:lnTo>
                    <a:pt x="534502" y="614301"/>
                  </a:lnTo>
                  <a:lnTo>
                    <a:pt x="558305" y="577436"/>
                  </a:lnTo>
                  <a:lnTo>
                    <a:pt x="566553" y="534212"/>
                  </a:lnTo>
                  <a:lnTo>
                    <a:pt x="566553" y="477678"/>
                  </a:lnTo>
                  <a:lnTo>
                    <a:pt x="608032" y="477678"/>
                  </a:lnTo>
                  <a:lnTo>
                    <a:pt x="615404" y="474851"/>
                  </a:lnTo>
                  <a:lnTo>
                    <a:pt x="180052" y="474851"/>
                  </a:lnTo>
                  <a:lnTo>
                    <a:pt x="168740" y="451295"/>
                  </a:lnTo>
                  <a:lnTo>
                    <a:pt x="164969" y="450353"/>
                  </a:lnTo>
                  <a:lnTo>
                    <a:pt x="123491" y="450353"/>
                  </a:lnTo>
                  <a:lnTo>
                    <a:pt x="104638" y="431509"/>
                  </a:lnTo>
                  <a:lnTo>
                    <a:pt x="113122" y="407011"/>
                  </a:lnTo>
                  <a:lnTo>
                    <a:pt x="109351" y="400415"/>
                  </a:lnTo>
                  <a:lnTo>
                    <a:pt x="106523" y="393820"/>
                  </a:lnTo>
                  <a:lnTo>
                    <a:pt x="104638" y="386282"/>
                  </a:lnTo>
                  <a:lnTo>
                    <a:pt x="81070" y="374975"/>
                  </a:lnTo>
                  <a:lnTo>
                    <a:pt x="81070" y="348593"/>
                  </a:lnTo>
                  <a:lnTo>
                    <a:pt x="104638" y="337286"/>
                  </a:lnTo>
                  <a:lnTo>
                    <a:pt x="106523" y="329748"/>
                  </a:lnTo>
                  <a:lnTo>
                    <a:pt x="109351" y="323152"/>
                  </a:lnTo>
                  <a:lnTo>
                    <a:pt x="113122" y="316557"/>
                  </a:lnTo>
                  <a:lnTo>
                    <a:pt x="104638" y="292059"/>
                  </a:lnTo>
                  <a:lnTo>
                    <a:pt x="123491" y="273214"/>
                  </a:lnTo>
                  <a:lnTo>
                    <a:pt x="168740" y="273214"/>
                  </a:lnTo>
                  <a:lnTo>
                    <a:pt x="180052" y="249659"/>
                  </a:lnTo>
                  <a:lnTo>
                    <a:pt x="230957" y="249659"/>
                  </a:lnTo>
                  <a:lnTo>
                    <a:pt x="222473" y="241179"/>
                  </a:lnTo>
                  <a:lnTo>
                    <a:pt x="230957" y="216681"/>
                  </a:lnTo>
                  <a:lnTo>
                    <a:pt x="227187" y="210085"/>
                  </a:lnTo>
                  <a:lnTo>
                    <a:pt x="224359" y="203489"/>
                  </a:lnTo>
                  <a:lnTo>
                    <a:pt x="222473" y="195952"/>
                  </a:lnTo>
                  <a:lnTo>
                    <a:pt x="198906" y="184645"/>
                  </a:lnTo>
                  <a:lnTo>
                    <a:pt x="198906" y="158262"/>
                  </a:lnTo>
                  <a:lnTo>
                    <a:pt x="222473" y="146956"/>
                  </a:lnTo>
                  <a:lnTo>
                    <a:pt x="224359" y="139418"/>
                  </a:lnTo>
                  <a:lnTo>
                    <a:pt x="227187" y="132822"/>
                  </a:lnTo>
                  <a:lnTo>
                    <a:pt x="230957" y="126227"/>
                  </a:lnTo>
                  <a:lnTo>
                    <a:pt x="223416" y="101729"/>
                  </a:lnTo>
                  <a:lnTo>
                    <a:pt x="242270" y="82884"/>
                  </a:lnTo>
                  <a:lnTo>
                    <a:pt x="287519" y="82884"/>
                  </a:lnTo>
                  <a:lnTo>
                    <a:pt x="298831" y="59360"/>
                  </a:lnTo>
                  <a:lnTo>
                    <a:pt x="455175" y="59360"/>
                  </a:lnTo>
                  <a:lnTo>
                    <a:pt x="427979" y="39573"/>
                  </a:lnTo>
                  <a:lnTo>
                    <a:pt x="381665" y="17588"/>
                  </a:lnTo>
                  <a:lnTo>
                    <a:pt x="333047" y="4397"/>
                  </a:lnTo>
                  <a:lnTo>
                    <a:pt x="283276" y="0"/>
                  </a:lnTo>
                  <a:close/>
                </a:path>
                <a:path w="641350" h="760729">
                  <a:moveTo>
                    <a:pt x="237556" y="443758"/>
                  </a:moveTo>
                  <a:lnTo>
                    <a:pt x="230957" y="447527"/>
                  </a:lnTo>
                  <a:lnTo>
                    <a:pt x="224359" y="450353"/>
                  </a:lnTo>
                  <a:lnTo>
                    <a:pt x="216817" y="452238"/>
                  </a:lnTo>
                  <a:lnTo>
                    <a:pt x="206448" y="474851"/>
                  </a:lnTo>
                  <a:lnTo>
                    <a:pt x="615404" y="474851"/>
                  </a:lnTo>
                  <a:lnTo>
                    <a:pt x="625235" y="471082"/>
                  </a:lnTo>
                  <a:lnTo>
                    <a:pt x="637488" y="456713"/>
                  </a:lnTo>
                  <a:lnTo>
                    <a:pt x="638238" y="452238"/>
                  </a:lnTo>
                  <a:lnTo>
                    <a:pt x="262066" y="452238"/>
                  </a:lnTo>
                  <a:lnTo>
                    <a:pt x="237556" y="443758"/>
                  </a:lnTo>
                  <a:close/>
                </a:path>
                <a:path w="641350" h="760729">
                  <a:moveTo>
                    <a:pt x="292911" y="273214"/>
                  </a:moveTo>
                  <a:lnTo>
                    <a:pt x="263951" y="273214"/>
                  </a:lnTo>
                  <a:lnTo>
                    <a:pt x="282805" y="292059"/>
                  </a:lnTo>
                  <a:lnTo>
                    <a:pt x="274321" y="316557"/>
                  </a:lnTo>
                  <a:lnTo>
                    <a:pt x="278092" y="323152"/>
                  </a:lnTo>
                  <a:lnTo>
                    <a:pt x="280920" y="329748"/>
                  </a:lnTo>
                  <a:lnTo>
                    <a:pt x="282805" y="337286"/>
                  </a:lnTo>
                  <a:lnTo>
                    <a:pt x="306372" y="348593"/>
                  </a:lnTo>
                  <a:lnTo>
                    <a:pt x="305430" y="376859"/>
                  </a:lnTo>
                  <a:lnTo>
                    <a:pt x="281862" y="388166"/>
                  </a:lnTo>
                  <a:lnTo>
                    <a:pt x="279977" y="395704"/>
                  </a:lnTo>
                  <a:lnTo>
                    <a:pt x="277149" y="402300"/>
                  </a:lnTo>
                  <a:lnTo>
                    <a:pt x="273378" y="408895"/>
                  </a:lnTo>
                  <a:lnTo>
                    <a:pt x="280920" y="433393"/>
                  </a:lnTo>
                  <a:lnTo>
                    <a:pt x="262066" y="452238"/>
                  </a:lnTo>
                  <a:lnTo>
                    <a:pt x="638238" y="452238"/>
                  </a:lnTo>
                  <a:lnTo>
                    <a:pt x="640904" y="436338"/>
                  </a:lnTo>
                  <a:lnTo>
                    <a:pt x="631599" y="411722"/>
                  </a:lnTo>
                  <a:lnTo>
                    <a:pt x="566553" y="298654"/>
                  </a:lnTo>
                  <a:lnTo>
                    <a:pt x="566453" y="292059"/>
                  </a:lnTo>
                  <a:lnTo>
                    <a:pt x="565998" y="283579"/>
                  </a:lnTo>
                  <a:lnTo>
                    <a:pt x="297888" y="283579"/>
                  </a:lnTo>
                  <a:lnTo>
                    <a:pt x="292911" y="273214"/>
                  </a:lnTo>
                  <a:close/>
                </a:path>
                <a:path w="641350" h="760729">
                  <a:moveTo>
                    <a:pt x="148001" y="442815"/>
                  </a:moveTo>
                  <a:lnTo>
                    <a:pt x="123491" y="450353"/>
                  </a:lnTo>
                  <a:lnTo>
                    <a:pt x="164969" y="450353"/>
                  </a:lnTo>
                  <a:lnTo>
                    <a:pt x="161199" y="449411"/>
                  </a:lnTo>
                  <a:lnTo>
                    <a:pt x="154600" y="446584"/>
                  </a:lnTo>
                  <a:lnTo>
                    <a:pt x="148001" y="442815"/>
                  </a:lnTo>
                  <a:close/>
                </a:path>
                <a:path w="641350" h="760729">
                  <a:moveTo>
                    <a:pt x="356335" y="252485"/>
                  </a:moveTo>
                  <a:lnTo>
                    <a:pt x="349736" y="256254"/>
                  </a:lnTo>
                  <a:lnTo>
                    <a:pt x="343137" y="259081"/>
                  </a:lnTo>
                  <a:lnTo>
                    <a:pt x="335596" y="260965"/>
                  </a:lnTo>
                  <a:lnTo>
                    <a:pt x="324283" y="283579"/>
                  </a:lnTo>
                  <a:lnTo>
                    <a:pt x="565998" y="283579"/>
                  </a:lnTo>
                  <a:lnTo>
                    <a:pt x="564788" y="260965"/>
                  </a:lnTo>
                  <a:lnTo>
                    <a:pt x="380844" y="260965"/>
                  </a:lnTo>
                  <a:lnTo>
                    <a:pt x="356335" y="252485"/>
                  </a:lnTo>
                  <a:close/>
                </a:path>
                <a:path w="641350" h="760729">
                  <a:moveTo>
                    <a:pt x="168740" y="273214"/>
                  </a:moveTo>
                  <a:lnTo>
                    <a:pt x="123491" y="273214"/>
                  </a:lnTo>
                  <a:lnTo>
                    <a:pt x="148001" y="281694"/>
                  </a:lnTo>
                  <a:lnTo>
                    <a:pt x="154600" y="277925"/>
                  </a:lnTo>
                  <a:lnTo>
                    <a:pt x="161199" y="275099"/>
                  </a:lnTo>
                  <a:lnTo>
                    <a:pt x="168740" y="273214"/>
                  </a:lnTo>
                  <a:close/>
                </a:path>
                <a:path w="641350" h="760729">
                  <a:moveTo>
                    <a:pt x="230957" y="249659"/>
                  </a:moveTo>
                  <a:lnTo>
                    <a:pt x="207390" y="249659"/>
                  </a:lnTo>
                  <a:lnTo>
                    <a:pt x="218703" y="273214"/>
                  </a:lnTo>
                  <a:lnTo>
                    <a:pt x="226244" y="275099"/>
                  </a:lnTo>
                  <a:lnTo>
                    <a:pt x="232843" y="277925"/>
                  </a:lnTo>
                  <a:lnTo>
                    <a:pt x="239442" y="281694"/>
                  </a:lnTo>
                  <a:lnTo>
                    <a:pt x="263951" y="273214"/>
                  </a:lnTo>
                  <a:lnTo>
                    <a:pt x="292911" y="273214"/>
                  </a:lnTo>
                  <a:lnTo>
                    <a:pt x="286576" y="260023"/>
                  </a:lnTo>
                  <a:lnTo>
                    <a:pt x="241327" y="260023"/>
                  </a:lnTo>
                  <a:lnTo>
                    <a:pt x="230957" y="249659"/>
                  </a:lnTo>
                  <a:close/>
                </a:path>
                <a:path w="641350" h="760729">
                  <a:moveTo>
                    <a:pt x="481176" y="81942"/>
                  </a:moveTo>
                  <a:lnTo>
                    <a:pt x="381787" y="81942"/>
                  </a:lnTo>
                  <a:lnTo>
                    <a:pt x="400641" y="100787"/>
                  </a:lnTo>
                  <a:lnTo>
                    <a:pt x="392157" y="125284"/>
                  </a:lnTo>
                  <a:lnTo>
                    <a:pt x="395927" y="131880"/>
                  </a:lnTo>
                  <a:lnTo>
                    <a:pt x="398755" y="138476"/>
                  </a:lnTo>
                  <a:lnTo>
                    <a:pt x="400641" y="146013"/>
                  </a:lnTo>
                  <a:lnTo>
                    <a:pt x="424208" y="157320"/>
                  </a:lnTo>
                  <a:lnTo>
                    <a:pt x="424208" y="185587"/>
                  </a:lnTo>
                  <a:lnTo>
                    <a:pt x="400641" y="196894"/>
                  </a:lnTo>
                  <a:lnTo>
                    <a:pt x="398755" y="204432"/>
                  </a:lnTo>
                  <a:lnTo>
                    <a:pt x="391214" y="217623"/>
                  </a:lnTo>
                  <a:lnTo>
                    <a:pt x="399698" y="242121"/>
                  </a:lnTo>
                  <a:lnTo>
                    <a:pt x="380844" y="260965"/>
                  </a:lnTo>
                  <a:lnTo>
                    <a:pt x="564788" y="260965"/>
                  </a:lnTo>
                  <a:lnTo>
                    <a:pt x="563802" y="242775"/>
                  </a:lnTo>
                  <a:lnTo>
                    <a:pt x="552204" y="193859"/>
                  </a:lnTo>
                  <a:lnTo>
                    <a:pt x="532263" y="148020"/>
                  </a:lnTo>
                  <a:lnTo>
                    <a:pt x="504546" y="106344"/>
                  </a:lnTo>
                  <a:lnTo>
                    <a:pt x="481176" y="81942"/>
                  </a:lnTo>
                  <a:close/>
                </a:path>
                <a:path w="641350" h="760729">
                  <a:moveTo>
                    <a:pt x="265837" y="251543"/>
                  </a:moveTo>
                  <a:lnTo>
                    <a:pt x="241327" y="260023"/>
                  </a:lnTo>
                  <a:lnTo>
                    <a:pt x="286576" y="260023"/>
                  </a:lnTo>
                  <a:lnTo>
                    <a:pt x="279034" y="258139"/>
                  </a:lnTo>
                  <a:lnTo>
                    <a:pt x="272436" y="255312"/>
                  </a:lnTo>
                  <a:lnTo>
                    <a:pt x="265837" y="251543"/>
                  </a:lnTo>
                  <a:close/>
                </a:path>
                <a:path w="641350" h="760729">
                  <a:moveTo>
                    <a:pt x="287519" y="82884"/>
                  </a:moveTo>
                  <a:lnTo>
                    <a:pt x="242270" y="82884"/>
                  </a:lnTo>
                  <a:lnTo>
                    <a:pt x="266779" y="91364"/>
                  </a:lnTo>
                  <a:lnTo>
                    <a:pt x="273378" y="87595"/>
                  </a:lnTo>
                  <a:lnTo>
                    <a:pt x="279977" y="84769"/>
                  </a:lnTo>
                  <a:lnTo>
                    <a:pt x="287519" y="82884"/>
                  </a:lnTo>
                  <a:close/>
                </a:path>
                <a:path w="641350" h="760729">
                  <a:moveTo>
                    <a:pt x="455175" y="59360"/>
                  </a:moveTo>
                  <a:lnTo>
                    <a:pt x="325226" y="59360"/>
                  </a:lnTo>
                  <a:lnTo>
                    <a:pt x="336538" y="81942"/>
                  </a:lnTo>
                  <a:lnTo>
                    <a:pt x="344080" y="83826"/>
                  </a:lnTo>
                  <a:lnTo>
                    <a:pt x="350678" y="86653"/>
                  </a:lnTo>
                  <a:lnTo>
                    <a:pt x="357277" y="90422"/>
                  </a:lnTo>
                  <a:lnTo>
                    <a:pt x="381787" y="81942"/>
                  </a:lnTo>
                  <a:lnTo>
                    <a:pt x="481176" y="81942"/>
                  </a:lnTo>
                  <a:lnTo>
                    <a:pt x="469601" y="69855"/>
                  </a:lnTo>
                  <a:lnTo>
                    <a:pt x="455175" y="593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2624" y="2111547"/>
            <a:ext cx="4091940" cy="26349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4274564" y="1752598"/>
            <a:ext cx="4686812" cy="34290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object 5"/>
          <p:cNvGrpSpPr/>
          <p:nvPr/>
        </p:nvGrpSpPr>
        <p:grpSpPr>
          <a:xfrm>
            <a:off x="827729" y="1944896"/>
            <a:ext cx="8087671" cy="3706885"/>
            <a:chOff x="1120571" y="1690116"/>
            <a:chExt cx="10039985" cy="4570730"/>
          </a:xfrm>
        </p:grpSpPr>
        <p:sp>
          <p:nvSpPr>
            <p:cNvPr id="6" name="object 6"/>
            <p:cNvSpPr/>
            <p:nvPr/>
          </p:nvSpPr>
          <p:spPr>
            <a:xfrm>
              <a:off x="1193292" y="1737360"/>
              <a:ext cx="9966960" cy="0"/>
            </a:xfrm>
            <a:custGeom>
              <a:avLst/>
              <a:gdLst/>
              <a:ahLst/>
              <a:cxnLst/>
              <a:rect l="l" t="t" r="r" b="b"/>
              <a:pathLst>
                <a:path w="9966960">
                  <a:moveTo>
                    <a:pt x="0" y="0"/>
                  </a:moveTo>
                  <a:lnTo>
                    <a:pt x="9966960" y="0"/>
                  </a:lnTo>
                </a:path>
              </a:pathLst>
            </a:custGeom>
            <a:ln w="635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1926336" y="1690116"/>
              <a:ext cx="8017763" cy="45704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1120571" y="3236722"/>
              <a:ext cx="434340" cy="670560"/>
            </a:xfrm>
            <a:custGeom>
              <a:avLst/>
              <a:gdLst/>
              <a:ahLst/>
              <a:cxnLst/>
              <a:rect l="l" t="t" r="r" b="b"/>
              <a:pathLst>
                <a:path w="434340" h="670560">
                  <a:moveTo>
                    <a:pt x="434340" y="0"/>
                  </a:moveTo>
                  <a:lnTo>
                    <a:pt x="0" y="0"/>
                  </a:lnTo>
                  <a:lnTo>
                    <a:pt x="0" y="670559"/>
                  </a:lnTo>
                  <a:lnTo>
                    <a:pt x="434340" y="670559"/>
                  </a:lnTo>
                  <a:lnTo>
                    <a:pt x="43434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27729" y="502652"/>
            <a:ext cx="5673090" cy="139461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pc="-281" dirty="0"/>
              <a:t>Paradigma </a:t>
            </a:r>
            <a:r>
              <a:rPr spc="-240" dirty="0"/>
              <a:t>Pembelajaran</a:t>
            </a:r>
            <a:r>
              <a:rPr spc="-263" dirty="0"/>
              <a:t> </a:t>
            </a:r>
            <a:r>
              <a:rPr spc="-176" dirty="0"/>
              <a:t>Mesin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86206" y="3276369"/>
            <a:ext cx="273088" cy="52197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2066"/>
              </a:lnSpc>
            </a:pPr>
            <a:r>
              <a:rPr sz="2100" spc="-4" dirty="0">
                <a:latin typeface="Carlito"/>
                <a:cs typeface="Carlito"/>
              </a:rPr>
              <a:t>D</a:t>
            </a:r>
            <a:r>
              <a:rPr sz="2100" spc="-19" dirty="0">
                <a:latin typeface="Carlito"/>
                <a:cs typeface="Carlito"/>
              </a:rPr>
              <a:t>a</a:t>
            </a:r>
            <a:r>
              <a:rPr sz="2100" spc="-30" dirty="0">
                <a:latin typeface="Carlito"/>
                <a:cs typeface="Carlito"/>
              </a:rPr>
              <a:t>t</a:t>
            </a:r>
            <a:r>
              <a:rPr sz="2100" dirty="0">
                <a:latin typeface="Carlito"/>
                <a:cs typeface="Carlito"/>
              </a:rPr>
              <a:t>a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70B823B3-D180-4679-AE2F-72732F3F0CBA}"/>
              </a:ext>
            </a:extLst>
          </p:cNvPr>
          <p:cNvSpPr/>
          <p:nvPr/>
        </p:nvSpPr>
        <p:spPr>
          <a:xfrm>
            <a:off x="894968" y="1981200"/>
            <a:ext cx="7475220" cy="0"/>
          </a:xfrm>
          <a:custGeom>
            <a:avLst/>
            <a:gdLst/>
            <a:ahLst/>
            <a:cxnLst/>
            <a:rect l="l" t="t" r="r" b="b"/>
            <a:pathLst>
              <a:path w="9966960">
                <a:moveTo>
                  <a:pt x="0" y="0"/>
                </a:moveTo>
                <a:lnTo>
                  <a:pt x="9966960" y="0"/>
                </a:lnTo>
              </a:path>
            </a:pathLst>
          </a:custGeom>
          <a:ln w="635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762000"/>
            <a:ext cx="4703445" cy="43217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9525" marR="3810">
              <a:lnSpc>
                <a:spcPts val="2753"/>
              </a:lnSpc>
              <a:spcBef>
                <a:spcPts val="570"/>
              </a:spcBef>
            </a:pPr>
            <a:r>
              <a:rPr sz="2700" spc="-214" dirty="0"/>
              <a:t>Penerapan  </a:t>
            </a:r>
            <a:r>
              <a:rPr sz="2700" spc="-536" dirty="0"/>
              <a:t>P</a:t>
            </a:r>
            <a:r>
              <a:rPr sz="2700" spc="-210" dirty="0"/>
              <a:t>e</a:t>
            </a:r>
            <a:r>
              <a:rPr sz="2700" spc="-158" dirty="0"/>
              <a:t>m</a:t>
            </a:r>
            <a:r>
              <a:rPr sz="2700" spc="-139" dirty="0"/>
              <a:t>b</a:t>
            </a:r>
            <a:r>
              <a:rPr sz="2700" spc="-210" dirty="0"/>
              <a:t>e</a:t>
            </a:r>
            <a:r>
              <a:rPr sz="2700" spc="-45" dirty="0"/>
              <a:t>l</a:t>
            </a:r>
            <a:r>
              <a:rPr sz="2700" spc="-270" dirty="0"/>
              <a:t>a</a:t>
            </a:r>
            <a:r>
              <a:rPr sz="2700" spc="-19" dirty="0"/>
              <a:t>j</a:t>
            </a:r>
            <a:r>
              <a:rPr sz="2700" spc="-270" dirty="0"/>
              <a:t>a</a:t>
            </a:r>
            <a:r>
              <a:rPr sz="2700" spc="-64" dirty="0"/>
              <a:t>r</a:t>
            </a:r>
            <a:r>
              <a:rPr sz="2700" spc="-270" dirty="0"/>
              <a:t>a</a:t>
            </a:r>
            <a:r>
              <a:rPr sz="2700" spc="-68" dirty="0"/>
              <a:t>n  </a:t>
            </a:r>
            <a:r>
              <a:rPr sz="2700" spc="-143" dirty="0"/>
              <a:t>Mesin</a:t>
            </a:r>
            <a:endParaRPr sz="2700"/>
          </a:p>
        </p:txBody>
      </p:sp>
      <p:sp>
        <p:nvSpPr>
          <p:cNvPr id="3" name="object 3"/>
          <p:cNvSpPr/>
          <p:nvPr/>
        </p:nvSpPr>
        <p:spPr>
          <a:xfrm>
            <a:off x="685800" y="1520865"/>
            <a:ext cx="7924800" cy="49561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600" y="752867"/>
            <a:ext cx="5465445" cy="43217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9525" marR="3810">
              <a:lnSpc>
                <a:spcPts val="2753"/>
              </a:lnSpc>
              <a:spcBef>
                <a:spcPts val="570"/>
              </a:spcBef>
            </a:pPr>
            <a:r>
              <a:rPr sz="2700" spc="-143" dirty="0"/>
              <a:t>Ilustrasi </a:t>
            </a:r>
            <a:r>
              <a:rPr sz="2700" spc="-153" dirty="0"/>
              <a:t>kerja  </a:t>
            </a:r>
            <a:r>
              <a:rPr sz="2700" spc="-139" dirty="0"/>
              <a:t>p</a:t>
            </a:r>
            <a:r>
              <a:rPr sz="2700" spc="-210" dirty="0"/>
              <a:t>e</a:t>
            </a:r>
            <a:r>
              <a:rPr sz="2700" spc="-158" dirty="0"/>
              <a:t>m</a:t>
            </a:r>
            <a:r>
              <a:rPr sz="2700" spc="-139" dirty="0"/>
              <a:t>b</a:t>
            </a:r>
            <a:r>
              <a:rPr sz="2700" spc="-210" dirty="0"/>
              <a:t>e</a:t>
            </a:r>
            <a:r>
              <a:rPr sz="2700" spc="-45" dirty="0"/>
              <a:t>l</a:t>
            </a:r>
            <a:r>
              <a:rPr sz="2700" spc="-270" dirty="0"/>
              <a:t>a</a:t>
            </a:r>
            <a:r>
              <a:rPr sz="2700" spc="-19" dirty="0"/>
              <a:t>j</a:t>
            </a:r>
            <a:r>
              <a:rPr sz="2700" spc="-270" dirty="0"/>
              <a:t>a</a:t>
            </a:r>
            <a:r>
              <a:rPr sz="2700" spc="-64" dirty="0"/>
              <a:t>r</a:t>
            </a:r>
            <a:r>
              <a:rPr sz="2700" spc="-270" dirty="0"/>
              <a:t>a</a:t>
            </a:r>
            <a:r>
              <a:rPr sz="2700" spc="-68" dirty="0"/>
              <a:t>n  </a:t>
            </a:r>
            <a:r>
              <a:rPr sz="2700" spc="-169" dirty="0"/>
              <a:t>mesin</a:t>
            </a:r>
            <a:endParaRPr sz="2700" dirty="0"/>
          </a:p>
        </p:txBody>
      </p:sp>
      <p:sp>
        <p:nvSpPr>
          <p:cNvPr id="3" name="object 3"/>
          <p:cNvSpPr/>
          <p:nvPr/>
        </p:nvSpPr>
        <p:spPr>
          <a:xfrm>
            <a:off x="1828800" y="1447800"/>
            <a:ext cx="5715000" cy="4953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</TotalTime>
  <Words>1203</Words>
  <Application>Microsoft Macintosh PowerPoint</Application>
  <PresentationFormat>On-screen Show (4:3)</PresentationFormat>
  <Paragraphs>228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Advent Pro Light</vt:lpstr>
      <vt:lpstr>Anton</vt:lpstr>
      <vt:lpstr>Arial</vt:lpstr>
      <vt:lpstr>Calibri</vt:lpstr>
      <vt:lpstr>Carlito</vt:lpstr>
      <vt:lpstr>Rajdhani</vt:lpstr>
      <vt:lpstr>Times New Roman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Pengertian Pembelajaran Mesin</vt:lpstr>
      <vt:lpstr>Definisi Formal</vt:lpstr>
      <vt:lpstr>PowerPoint Presentation</vt:lpstr>
      <vt:lpstr>Paradigma Pembelajaran Mesin</vt:lpstr>
      <vt:lpstr>Penerapan  Pembelajaran  Mesin</vt:lpstr>
      <vt:lpstr>Ilustrasi kerja  pembelajaran  mesin</vt:lpstr>
      <vt:lpstr>Empat Jenis Teknik Pembelajaran Mesin</vt:lpstr>
      <vt:lpstr>PowerPoint Presentation</vt:lpstr>
      <vt:lpstr>PowerPoint Presentation</vt:lpstr>
      <vt:lpstr>PowerPoint Presentation</vt:lpstr>
      <vt:lpstr>PowerPoint Presentation</vt:lpstr>
      <vt:lpstr>Algoritma Supervised Learning</vt:lpstr>
      <vt:lpstr>Klasifikasi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Pengolahan Citra</dc:title>
  <dc:creator>Laksmitha</dc:creator>
  <cp:lastModifiedBy>Microsoft Office User</cp:lastModifiedBy>
  <cp:revision>6</cp:revision>
  <dcterms:created xsi:type="dcterms:W3CDTF">2021-07-14T00:23:34Z</dcterms:created>
  <dcterms:modified xsi:type="dcterms:W3CDTF">2021-10-20T12:31:25Z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2018-11-16T00:00:00Z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2021-07-14T00:00:00Z</vt:filetime>
  </property>
</Properties>
</file>